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90" r:id="rId2"/>
    <p:sldId id="300" r:id="rId3"/>
    <p:sldId id="281" r:id="rId4"/>
    <p:sldId id="291" r:id="rId5"/>
    <p:sldId id="301" r:id="rId6"/>
    <p:sldId id="303" r:id="rId7"/>
    <p:sldId id="450" r:id="rId8"/>
    <p:sldId id="304" r:id="rId9"/>
    <p:sldId id="295" r:id="rId10"/>
    <p:sldId id="358" r:id="rId11"/>
    <p:sldId id="324" r:id="rId12"/>
    <p:sldId id="452" r:id="rId13"/>
    <p:sldId id="453" r:id="rId14"/>
    <p:sldId id="454" r:id="rId15"/>
    <p:sldId id="455" r:id="rId16"/>
    <p:sldId id="456" r:id="rId17"/>
    <p:sldId id="458" r:id="rId18"/>
    <p:sldId id="462" r:id="rId19"/>
    <p:sldId id="457" r:id="rId20"/>
    <p:sldId id="305" r:id="rId21"/>
    <p:sldId id="459" r:id="rId22"/>
    <p:sldId id="461" r:id="rId23"/>
    <p:sldId id="460" r:id="rId24"/>
    <p:sldId id="299" r:id="rId25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13">
          <p15:clr>
            <a:srgbClr val="A4A3A4"/>
          </p15:clr>
        </p15:guide>
        <p15:guide id="2" orient="horz">
          <p15:clr>
            <a:srgbClr val="A4A3A4"/>
          </p15:clr>
        </p15:guide>
        <p15:guide id="3" pos="175">
          <p15:clr>
            <a:srgbClr val="A4A3A4"/>
          </p15:clr>
        </p15:guide>
        <p15:guide id="4" pos="2817">
          <p15:clr>
            <a:srgbClr val="A4A3A4"/>
          </p15:clr>
        </p15:guide>
        <p15:guide id="5" pos="551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4371"/>
    <a:srgbClr val="EEF2F5"/>
    <a:srgbClr val="F4F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7582" autoAdjust="0"/>
  </p:normalViewPr>
  <p:slideViewPr>
    <p:cSldViewPr snapToGrid="0" showGuides="1">
      <p:cViewPr varScale="1">
        <p:scale>
          <a:sx n="113" d="100"/>
          <a:sy n="113" d="100"/>
        </p:scale>
        <p:origin x="614" y="101"/>
      </p:cViewPr>
      <p:guideLst>
        <p:guide orient="horz" pos="3113"/>
        <p:guide orient="horz"/>
        <p:guide pos="175"/>
        <p:guide pos="2817"/>
        <p:guide pos="551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  <a:r>
              <a:rPr lang="en-US" altLang="zh-CN" dirty="0"/>
              <a:t>https://liangliangtuwen.tmall.com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8147154" y="105427"/>
            <a:ext cx="819654" cy="692361"/>
            <a:chOff x="2992437" y="0"/>
            <a:chExt cx="2543175" cy="2148217"/>
          </a:xfrm>
          <a:solidFill>
            <a:srgbClr val="304371"/>
          </a:solidFill>
        </p:grpSpPr>
        <p:grpSp>
          <p:nvGrpSpPr>
            <p:cNvPr id="8" name="组合 7"/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20" name="Freeform 5"/>
              <p:cNvSpPr/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6"/>
              <p:cNvSpPr/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7"/>
              <p:cNvSpPr/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8"/>
              <p:cNvSpPr/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9"/>
              <p:cNvSpPr/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10"/>
              <p:cNvSpPr/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11"/>
              <p:cNvSpPr/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Freeform 12"/>
              <p:cNvSpPr/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13"/>
              <p:cNvSpPr/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14"/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10" name="Freeform 15"/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" name="Freeform 16"/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17"/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Freeform 18"/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Freeform 19"/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Freeform 20"/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 21"/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22"/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23"/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24"/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8147154" y="105427"/>
            <a:ext cx="819654" cy="692361"/>
            <a:chOff x="2992437" y="0"/>
            <a:chExt cx="2543175" cy="2148217"/>
          </a:xfrm>
          <a:solidFill>
            <a:srgbClr val="304371"/>
          </a:solidFill>
        </p:grpSpPr>
        <p:grpSp>
          <p:nvGrpSpPr>
            <p:cNvPr id="8" name="组合 7"/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20" name="Freeform 5"/>
              <p:cNvSpPr/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6"/>
              <p:cNvSpPr/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7"/>
              <p:cNvSpPr/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8"/>
              <p:cNvSpPr/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9"/>
              <p:cNvSpPr/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10"/>
              <p:cNvSpPr/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11"/>
              <p:cNvSpPr/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Freeform 12"/>
              <p:cNvSpPr/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13"/>
              <p:cNvSpPr/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14"/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10" name="Freeform 15"/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" name="Freeform 16"/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17"/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Freeform 18"/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Freeform 19"/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Freeform 20"/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 21"/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22"/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23"/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24"/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30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3090" y="1229219"/>
            <a:ext cx="3020292" cy="17684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3061854" y="1219983"/>
            <a:ext cx="3020292" cy="17684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100618" y="1219983"/>
            <a:ext cx="3020292" cy="17684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09860" y="1106583"/>
            <a:ext cx="2446752" cy="1587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3348624" y="1106583"/>
            <a:ext cx="2446752" cy="1587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387388" y="1106583"/>
            <a:ext cx="2446752" cy="1587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6" name="矩形 15"/>
          <p:cNvSpPr/>
          <p:nvPr userDrawn="1"/>
        </p:nvSpPr>
        <p:spPr>
          <a:xfrm>
            <a:off x="309860" y="2805681"/>
            <a:ext cx="2446752" cy="15872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3348624" y="2805680"/>
            <a:ext cx="2446752" cy="15872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6387388" y="2805680"/>
            <a:ext cx="2446752" cy="15872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8147154" y="105427"/>
            <a:ext cx="819654" cy="692361"/>
            <a:chOff x="2992437" y="0"/>
            <a:chExt cx="2543175" cy="2148217"/>
          </a:xfrm>
          <a:solidFill>
            <a:srgbClr val="304371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27" name="Freeform 5"/>
              <p:cNvSpPr/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6"/>
              <p:cNvSpPr/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7"/>
              <p:cNvSpPr/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Freeform 8"/>
              <p:cNvSpPr/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Freeform 9"/>
              <p:cNvSpPr/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Freeform 10"/>
              <p:cNvSpPr/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" name="Freeform 11"/>
              <p:cNvSpPr/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Freeform 12"/>
              <p:cNvSpPr/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Freeform 13"/>
              <p:cNvSpPr/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" name="Freeform 14"/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11" name="Freeform 15"/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16"/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17"/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Freeform 18"/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19"/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20"/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21"/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22"/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23"/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24"/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2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  <a:t>2021/1/8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>
    <p:wipe dir="r"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 bwMode="auto">
          <a:xfrm>
            <a:off x="3164129" y="2188962"/>
            <a:ext cx="280543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2800" b="1" i="1" dirty="0">
                <a:ea typeface="+mj-ea"/>
                <a:cs typeface="+mn-lt"/>
                <a:sym typeface="+mn-ea"/>
              </a:rPr>
              <a:t>Endless Memories</a:t>
            </a:r>
            <a:endParaRPr lang="zh-CN" altLang="en-US" sz="2800" b="1" i="1" kern="100">
              <a:solidFill>
                <a:schemeClr val="accent1"/>
              </a:solidFill>
              <a:ea typeface="+mj-ea"/>
              <a:cs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962088" y="3001519"/>
            <a:ext cx="320951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en-US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Naomi Michella Gunawan</a:t>
            </a:r>
          </a:p>
          <a:p>
            <a:pPr lvl="0" algn="ctr">
              <a:lnSpc>
                <a:spcPct val="150000"/>
              </a:lnSpc>
            </a:pPr>
            <a:r>
              <a:rPr lang="en-US" altLang="en-US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JunHanaizumi</a:t>
            </a:r>
          </a:p>
          <a:p>
            <a:pPr lvl="0" algn="ctr">
              <a:lnSpc>
                <a:spcPct val="150000"/>
              </a:lnSpc>
            </a:pPr>
            <a:r>
              <a:rPr lang="en-US" altLang="en-US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Edward Raymond He</a:t>
            </a:r>
          </a:p>
          <a:p>
            <a:pPr lvl="0" algn="ctr">
              <a:lnSpc>
                <a:spcPct val="150000"/>
              </a:lnSpc>
            </a:pPr>
            <a:r>
              <a:rPr lang="en-US" altLang="en-US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YEPENGPENG</a:t>
            </a:r>
          </a:p>
        </p:txBody>
      </p:sp>
      <p:cxnSp>
        <p:nvCxnSpPr>
          <p:cNvPr id="40" name="直接连接符 39"/>
          <p:cNvCxnSpPr/>
          <p:nvPr/>
        </p:nvCxnSpPr>
        <p:spPr>
          <a:xfrm>
            <a:off x="4436216" y="299747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8507553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 bwMode="auto">
          <a:xfrm>
            <a:off x="7599820" y="4667204"/>
            <a:ext cx="130302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200" i="1" dirty="0">
                <a:sym typeface="+mn-ea"/>
              </a:rPr>
              <a:t>Endless Memories</a:t>
            </a:r>
            <a:endParaRPr lang="en-US" altLang="zh-CN" sz="1200" i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" name="菱形 1"/>
          <p:cNvSpPr/>
          <p:nvPr/>
        </p:nvSpPr>
        <p:spPr>
          <a:xfrm>
            <a:off x="2233142" y="286843"/>
            <a:ext cx="4667405" cy="4667405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398739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 bwMode="auto">
          <a:xfrm>
            <a:off x="278388" y="4667204"/>
            <a:ext cx="103124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2021-01-08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52120" y="2814320"/>
            <a:ext cx="3176905" cy="161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316855" y="2814320"/>
            <a:ext cx="3175635" cy="161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452120" y="3035300"/>
            <a:ext cx="3176905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解谜游戏需要种类丰富的物品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而这些物品的模型需要从网上寻找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谜题策划需考虑可用模型进行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u="sng" dirty="0">
                <a:solidFill>
                  <a:schemeClr val="bg1"/>
                </a:solidFill>
                <a:sym typeface="+mn-ea"/>
              </a:rPr>
              <a:t>策划非常不方便</a:t>
            </a:r>
          </a:p>
        </p:txBody>
      </p:sp>
      <p:sp>
        <p:nvSpPr>
          <p:cNvPr id="26" name="矩形 25"/>
          <p:cNvSpPr/>
          <p:nvPr/>
        </p:nvSpPr>
        <p:spPr>
          <a:xfrm>
            <a:off x="5316855" y="3035300"/>
            <a:ext cx="317500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使用已有的解谜系统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改为有高重复性的流程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专注于它的动作性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u="sng" dirty="0">
                <a:solidFill>
                  <a:schemeClr val="bg1"/>
                </a:solidFill>
                <a:sym typeface="+mn-ea"/>
              </a:rPr>
              <a:t>模型需求少了，策划非常方便</a:t>
            </a:r>
          </a:p>
        </p:txBody>
      </p:sp>
      <p:sp>
        <p:nvSpPr>
          <p:cNvPr id="11" name="矩形 10"/>
          <p:cNvSpPr/>
          <p:nvPr/>
        </p:nvSpPr>
        <p:spPr bwMode="auto">
          <a:xfrm>
            <a:off x="90232" y="205901"/>
            <a:ext cx="211899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第三部分：</a:t>
            </a:r>
            <a:r>
              <a:rPr lang="en-US" sz="1800" kern="10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VISION</a:t>
            </a:r>
          </a:p>
        </p:txBody>
      </p:sp>
      <p:sp>
        <p:nvSpPr>
          <p:cNvPr id="12" name="矩形 11"/>
          <p:cNvSpPr/>
          <p:nvPr/>
        </p:nvSpPr>
        <p:spPr>
          <a:xfrm>
            <a:off x="90232" y="575233"/>
            <a:ext cx="527050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VISION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722350" y="1341950"/>
            <a:ext cx="263652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恐怖解谜游戏</a:t>
            </a:r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r>
              <a:rPr lang="zh-CN" altLang="en-US" sz="1800" dirty="0"/>
              <a:t>策划谜题</a:t>
            </a:r>
            <a:r>
              <a:rPr lang="en-US" altLang="zh-CN" sz="1800" dirty="0"/>
              <a:t>...</a:t>
            </a:r>
          </a:p>
          <a:p>
            <a:pPr algn="ctr"/>
            <a:r>
              <a:rPr lang="zh-CN" altLang="en-US" sz="1800" dirty="0"/>
              <a:t>收集谜题所需免费素材</a:t>
            </a:r>
            <a:r>
              <a:rPr lang="en-US" altLang="zh-CN" sz="1800" dirty="0"/>
              <a:t>...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5784219" y="1203520"/>
            <a:ext cx="224028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恐怖动作游戏</a:t>
            </a:r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r>
              <a:rPr lang="zh-CN" altLang="en-US" sz="1800" dirty="0"/>
              <a:t>策划负担小</a:t>
            </a:r>
            <a:endParaRPr lang="en-US" altLang="zh-CN" sz="1800" dirty="0"/>
          </a:p>
          <a:p>
            <a:pPr algn="ctr"/>
            <a:r>
              <a:rPr lang="zh-CN" altLang="en-US" sz="1800" dirty="0"/>
              <a:t>模型常见度高</a:t>
            </a:r>
          </a:p>
          <a:p>
            <a:pPr algn="ctr"/>
            <a:r>
              <a:rPr lang="zh-CN" altLang="en-US" sz="1800" dirty="0"/>
              <a:t>（易找出免费素材）</a:t>
            </a:r>
          </a:p>
        </p:txBody>
      </p:sp>
      <p:sp>
        <p:nvSpPr>
          <p:cNvPr id="9" name="箭头: 右 8"/>
          <p:cNvSpPr/>
          <p:nvPr/>
        </p:nvSpPr>
        <p:spPr>
          <a:xfrm>
            <a:off x="3629025" y="1736725"/>
            <a:ext cx="1688465" cy="9429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转移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965960" y="4612993"/>
            <a:ext cx="5212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基于工作量与效果，我们最终做出了恐怖动作游戏</a:t>
            </a:r>
          </a:p>
        </p:txBody>
      </p:sp>
    </p:spTree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17830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第四部分：</a:t>
            </a:r>
            <a:r>
              <a:rPr lang="zh-CN" altLang="en-US" sz="1800" kern="100" dirty="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需求</a:t>
            </a:r>
          </a:p>
        </p:txBody>
      </p:sp>
      <p:sp>
        <p:nvSpPr>
          <p:cNvPr id="5" name="矩形 4"/>
          <p:cNvSpPr/>
          <p:nvPr/>
        </p:nvSpPr>
        <p:spPr>
          <a:xfrm>
            <a:off x="90232" y="575233"/>
            <a:ext cx="934720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REQUIREMENT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/>
          <p:cNvSpPr/>
          <p:nvPr/>
        </p:nvSpPr>
        <p:spPr bwMode="auto">
          <a:xfrm>
            <a:off x="1932566" y="1823633"/>
            <a:ext cx="944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0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吸引力</a:t>
            </a:r>
          </a:p>
        </p:txBody>
      </p:sp>
      <p:sp>
        <p:nvSpPr>
          <p:cNvPr id="51" name="矩形 50"/>
          <p:cNvSpPr/>
          <p:nvPr/>
        </p:nvSpPr>
        <p:spPr>
          <a:xfrm>
            <a:off x="1932304" y="2247736"/>
            <a:ext cx="86741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观感好</a:t>
            </a:r>
          </a:p>
          <a:p>
            <a:pPr algn="r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有难度</a:t>
            </a:r>
          </a:p>
        </p:txBody>
      </p:sp>
      <p:cxnSp>
        <p:nvCxnSpPr>
          <p:cNvPr id="52" name="直接连接符 51"/>
          <p:cNvCxnSpPr/>
          <p:nvPr/>
        </p:nvCxnSpPr>
        <p:spPr>
          <a:xfrm>
            <a:off x="2445372" y="2265231"/>
            <a:ext cx="18233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菱形 39"/>
          <p:cNvSpPr/>
          <p:nvPr/>
        </p:nvSpPr>
        <p:spPr>
          <a:xfrm rot="18900000">
            <a:off x="2883534" y="1727036"/>
            <a:ext cx="1473200" cy="1473200"/>
          </a:xfrm>
          <a:prstGeom prst="diamond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prstClr val="white"/>
              </a:solidFill>
            </a:endParaRPr>
          </a:p>
        </p:txBody>
      </p:sp>
      <p:sp>
        <p:nvSpPr>
          <p:cNvPr id="42" name="菱形 41"/>
          <p:cNvSpPr/>
          <p:nvPr/>
        </p:nvSpPr>
        <p:spPr>
          <a:xfrm rot="18900000">
            <a:off x="3830954" y="1302221"/>
            <a:ext cx="1473200" cy="1473200"/>
          </a:xfrm>
          <a:prstGeom prst="diamond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prstClr val="white"/>
              </a:solidFill>
            </a:endParaRPr>
          </a:p>
        </p:txBody>
      </p:sp>
      <p:sp>
        <p:nvSpPr>
          <p:cNvPr id="43" name="菱形 42"/>
          <p:cNvSpPr/>
          <p:nvPr/>
        </p:nvSpPr>
        <p:spPr>
          <a:xfrm rot="18900000">
            <a:off x="4787264" y="879311"/>
            <a:ext cx="1473200" cy="1473200"/>
          </a:xfrm>
          <a:prstGeom prst="diamond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458844" y="2247736"/>
            <a:ext cx="323850" cy="431800"/>
            <a:chOff x="11978" y="4503"/>
            <a:chExt cx="390" cy="566"/>
          </a:xfrm>
          <a:solidFill>
            <a:srgbClr val="304371"/>
          </a:solidFill>
        </p:grpSpPr>
        <p:sp>
          <p:nvSpPr>
            <p:cNvPr id="87" name="AutoShape 30"/>
            <p:cNvSpPr/>
            <p:nvPr/>
          </p:nvSpPr>
          <p:spPr bwMode="auto">
            <a:xfrm>
              <a:off x="11978" y="4503"/>
              <a:ext cx="390" cy="567"/>
            </a:xfrm>
            <a:custGeom>
              <a:avLst/>
              <a:gdLst>
                <a:gd name="T0" fmla="*/ 10383 w 20767"/>
                <a:gd name="T1" fmla="*/ 10800 h 21600"/>
                <a:gd name="T2" fmla="*/ 10383 w 20767"/>
                <a:gd name="T3" fmla="*/ 10800 h 21600"/>
                <a:gd name="T4" fmla="*/ 10383 w 20767"/>
                <a:gd name="T5" fmla="*/ 10800 h 21600"/>
                <a:gd name="T6" fmla="*/ 10383 w 20767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67" h="21600">
                  <a:moveTo>
                    <a:pt x="18566" y="16551"/>
                  </a:moveTo>
                  <a:cubicBezTo>
                    <a:pt x="17960" y="18284"/>
                    <a:pt x="17274" y="20249"/>
                    <a:pt x="9436" y="20249"/>
                  </a:cubicBezTo>
                  <a:cubicBezTo>
                    <a:pt x="4711" y="20249"/>
                    <a:pt x="1888" y="17809"/>
                    <a:pt x="1888" y="15451"/>
                  </a:cubicBezTo>
                  <a:cubicBezTo>
                    <a:pt x="1888" y="13645"/>
                    <a:pt x="2349" y="12161"/>
                    <a:pt x="2835" y="10591"/>
                  </a:cubicBezTo>
                  <a:cubicBezTo>
                    <a:pt x="3454" y="8600"/>
                    <a:pt x="4088" y="6563"/>
                    <a:pt x="3813" y="3868"/>
                  </a:cubicBezTo>
                  <a:cubicBezTo>
                    <a:pt x="6723" y="6750"/>
                    <a:pt x="7759" y="10567"/>
                    <a:pt x="7759" y="10567"/>
                  </a:cubicBezTo>
                  <a:cubicBezTo>
                    <a:pt x="7759" y="10567"/>
                    <a:pt x="10468" y="7846"/>
                    <a:pt x="11196" y="6582"/>
                  </a:cubicBezTo>
                  <a:cubicBezTo>
                    <a:pt x="11755" y="7395"/>
                    <a:pt x="12267" y="10124"/>
                    <a:pt x="12267" y="12825"/>
                  </a:cubicBezTo>
                  <a:cubicBezTo>
                    <a:pt x="12267" y="12825"/>
                    <a:pt x="14773" y="11347"/>
                    <a:pt x="16653" y="9127"/>
                  </a:cubicBezTo>
                  <a:cubicBezTo>
                    <a:pt x="18632" y="11666"/>
                    <a:pt x="19346" y="14320"/>
                    <a:pt x="18566" y="16551"/>
                  </a:cubicBezTo>
                  <a:moveTo>
                    <a:pt x="16041" y="6075"/>
                  </a:moveTo>
                  <a:cubicBezTo>
                    <a:pt x="15982" y="7879"/>
                    <a:pt x="14088" y="9404"/>
                    <a:pt x="14088" y="9404"/>
                  </a:cubicBezTo>
                  <a:cubicBezTo>
                    <a:pt x="14088" y="6046"/>
                    <a:pt x="10380" y="3375"/>
                    <a:pt x="10380" y="3375"/>
                  </a:cubicBezTo>
                  <a:cubicBezTo>
                    <a:pt x="10380" y="3375"/>
                    <a:pt x="10330" y="5373"/>
                    <a:pt x="8452" y="7389"/>
                  </a:cubicBezTo>
                  <a:cubicBezTo>
                    <a:pt x="6574" y="2686"/>
                    <a:pt x="938" y="0"/>
                    <a:pt x="938" y="0"/>
                  </a:cubicBezTo>
                  <a:cubicBezTo>
                    <a:pt x="3756" y="7389"/>
                    <a:pt x="0" y="10076"/>
                    <a:pt x="0" y="15451"/>
                  </a:cubicBezTo>
                  <a:cubicBezTo>
                    <a:pt x="0" y="18604"/>
                    <a:pt x="3730" y="21599"/>
                    <a:pt x="9436" y="21599"/>
                  </a:cubicBezTo>
                  <a:cubicBezTo>
                    <a:pt x="17888" y="21599"/>
                    <a:pt x="19523" y="19379"/>
                    <a:pt x="20396" y="16878"/>
                  </a:cubicBezTo>
                  <a:cubicBezTo>
                    <a:pt x="21599" y="13436"/>
                    <a:pt x="19797" y="9432"/>
                    <a:pt x="16041" y="607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8" name="AutoShape 31"/>
            <p:cNvSpPr/>
            <p:nvPr/>
          </p:nvSpPr>
          <p:spPr bwMode="auto">
            <a:xfrm>
              <a:off x="12050" y="4750"/>
              <a:ext cx="250" cy="205"/>
            </a:xfrm>
            <a:custGeom>
              <a:avLst/>
              <a:gdLst>
                <a:gd name="T0" fmla="*/ 10641 w 21282"/>
                <a:gd name="T1" fmla="*/ 10800 h 21600"/>
                <a:gd name="T2" fmla="*/ 10641 w 21282"/>
                <a:gd name="T3" fmla="*/ 10800 h 21600"/>
                <a:gd name="T4" fmla="*/ 10641 w 21282"/>
                <a:gd name="T5" fmla="*/ 10800 h 21600"/>
                <a:gd name="T6" fmla="*/ 10641 w 21282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282" h="21600">
                  <a:moveTo>
                    <a:pt x="20698" y="5891"/>
                  </a:moveTo>
                  <a:lnTo>
                    <a:pt x="19424" y="7749"/>
                  </a:lnTo>
                  <a:cubicBezTo>
                    <a:pt x="17846" y="10064"/>
                    <a:pt x="16352" y="12259"/>
                    <a:pt x="12365" y="14784"/>
                  </a:cubicBezTo>
                  <a:cubicBezTo>
                    <a:pt x="11794" y="12631"/>
                    <a:pt x="11275" y="10259"/>
                    <a:pt x="11275" y="6631"/>
                  </a:cubicBezTo>
                  <a:lnTo>
                    <a:pt x="11275" y="3408"/>
                  </a:lnTo>
                  <a:lnTo>
                    <a:pt x="9000" y="7893"/>
                  </a:lnTo>
                  <a:cubicBezTo>
                    <a:pt x="8233" y="9421"/>
                    <a:pt x="7598" y="10690"/>
                    <a:pt x="6649" y="12373"/>
                  </a:cubicBezTo>
                  <a:cubicBezTo>
                    <a:pt x="5211" y="8296"/>
                    <a:pt x="4195" y="5281"/>
                    <a:pt x="3422" y="2545"/>
                  </a:cubicBezTo>
                  <a:lnTo>
                    <a:pt x="2705" y="0"/>
                  </a:lnTo>
                  <a:lnTo>
                    <a:pt x="1926" y="2847"/>
                  </a:lnTo>
                  <a:cubicBezTo>
                    <a:pt x="936" y="6469"/>
                    <a:pt x="0" y="9891"/>
                    <a:pt x="0" y="18771"/>
                  </a:cubicBezTo>
                  <a:cubicBezTo>
                    <a:pt x="0" y="19292"/>
                    <a:pt x="333" y="19714"/>
                    <a:pt x="749" y="19714"/>
                  </a:cubicBezTo>
                  <a:cubicBezTo>
                    <a:pt x="1162" y="19714"/>
                    <a:pt x="1499" y="19292"/>
                    <a:pt x="1499" y="18771"/>
                  </a:cubicBezTo>
                  <a:cubicBezTo>
                    <a:pt x="1499" y="11964"/>
                    <a:pt x="2037" y="8594"/>
                    <a:pt x="2758" y="5681"/>
                  </a:cubicBezTo>
                  <a:cubicBezTo>
                    <a:pt x="3537" y="8174"/>
                    <a:pt x="4520" y="11009"/>
                    <a:pt x="5812" y="14638"/>
                  </a:cubicBezTo>
                  <a:lnTo>
                    <a:pt x="6339" y="16117"/>
                  </a:lnTo>
                  <a:lnTo>
                    <a:pt x="7100" y="14811"/>
                  </a:lnTo>
                  <a:cubicBezTo>
                    <a:pt x="8344" y="12681"/>
                    <a:pt x="9085" y="11248"/>
                    <a:pt x="9896" y="9638"/>
                  </a:cubicBezTo>
                  <a:cubicBezTo>
                    <a:pt x="10133" y="12428"/>
                    <a:pt x="10681" y="14428"/>
                    <a:pt x="11223" y="16408"/>
                  </a:cubicBezTo>
                  <a:lnTo>
                    <a:pt x="11495" y="17404"/>
                  </a:lnTo>
                  <a:lnTo>
                    <a:pt x="12253" y="16953"/>
                  </a:lnTo>
                  <a:cubicBezTo>
                    <a:pt x="16306" y="14531"/>
                    <a:pt x="18203" y="12327"/>
                    <a:pt x="19708" y="10211"/>
                  </a:cubicBezTo>
                  <a:cubicBezTo>
                    <a:pt x="19942" y="13727"/>
                    <a:pt x="19573" y="17574"/>
                    <a:pt x="18698" y="20305"/>
                  </a:cubicBezTo>
                  <a:cubicBezTo>
                    <a:pt x="18543" y="20787"/>
                    <a:pt x="18730" y="21336"/>
                    <a:pt x="19114" y="21531"/>
                  </a:cubicBezTo>
                  <a:cubicBezTo>
                    <a:pt x="19204" y="21577"/>
                    <a:pt x="19301" y="21599"/>
                    <a:pt x="19395" y="21599"/>
                  </a:cubicBezTo>
                  <a:cubicBezTo>
                    <a:pt x="19690" y="21599"/>
                    <a:pt x="19972" y="21377"/>
                    <a:pt x="20089" y="21008"/>
                  </a:cubicBezTo>
                  <a:cubicBezTo>
                    <a:pt x="21251" y="17380"/>
                    <a:pt x="21600" y="12213"/>
                    <a:pt x="20976" y="7841"/>
                  </a:cubicBezTo>
                  <a:cubicBezTo>
                    <a:pt x="20976" y="7841"/>
                    <a:pt x="20698" y="5891"/>
                    <a:pt x="20698" y="589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1" name="AutoShape 112"/>
          <p:cNvSpPr/>
          <p:nvPr/>
        </p:nvSpPr>
        <p:spPr bwMode="auto">
          <a:xfrm rot="780000">
            <a:off x="5319394" y="1412076"/>
            <a:ext cx="409575" cy="407670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6393441" y="972733"/>
            <a:ext cx="1452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0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沉淀式体验</a:t>
            </a:r>
          </a:p>
        </p:txBody>
      </p:sp>
      <p:sp>
        <p:nvSpPr>
          <p:cNvPr id="13" name="矩形 12"/>
          <p:cNvSpPr/>
          <p:nvPr/>
        </p:nvSpPr>
        <p:spPr>
          <a:xfrm>
            <a:off x="6393179" y="1377786"/>
            <a:ext cx="145351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气氛统一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高易用性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节奏不拖沓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6496672" y="1395281"/>
            <a:ext cx="18233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CFEDB407-6203-4252-B6E3-D55B9AF4F363}"/>
              </a:ext>
            </a:extLst>
          </p:cNvPr>
          <p:cNvSpPr txBox="1"/>
          <p:nvPr/>
        </p:nvSpPr>
        <p:spPr>
          <a:xfrm>
            <a:off x="2051483" y="3617269"/>
            <a:ext cx="50321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功能性需求：游戏内容</a:t>
            </a:r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r>
              <a:rPr lang="zh-CN" altLang="en-US" sz="1800" dirty="0"/>
              <a:t>非功能性需求：画面吸引力，高易用性，游戏性</a:t>
            </a:r>
            <a:endParaRPr lang="en-US" altLang="zh-CN" sz="1800" dirty="0"/>
          </a:p>
        </p:txBody>
      </p:sp>
    </p:spTree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07308" y="1172864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游戏设置</a:t>
            </a:r>
          </a:p>
        </p:txBody>
      </p:sp>
      <p:sp>
        <p:nvSpPr>
          <p:cNvPr id="13" name="矩形 12"/>
          <p:cNvSpPr/>
          <p:nvPr/>
        </p:nvSpPr>
        <p:spPr>
          <a:xfrm>
            <a:off x="2413361" y="1312094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开始游戏</a:t>
            </a:r>
          </a:p>
        </p:txBody>
      </p:sp>
      <p:sp>
        <p:nvSpPr>
          <p:cNvPr id="14" name="矩形 13"/>
          <p:cNvSpPr/>
          <p:nvPr/>
        </p:nvSpPr>
        <p:spPr>
          <a:xfrm>
            <a:off x="2413635" y="1787525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退出游戏</a:t>
            </a:r>
          </a:p>
        </p:txBody>
      </p:sp>
      <p:sp>
        <p:nvSpPr>
          <p:cNvPr id="15" name="矩形 14"/>
          <p:cNvSpPr/>
          <p:nvPr/>
        </p:nvSpPr>
        <p:spPr>
          <a:xfrm>
            <a:off x="6283865" y="3309399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逃生者操控</a:t>
            </a:r>
          </a:p>
        </p:txBody>
      </p:sp>
      <p:sp>
        <p:nvSpPr>
          <p:cNvPr id="16" name="矩形 15"/>
          <p:cNvSpPr/>
          <p:nvPr/>
        </p:nvSpPr>
        <p:spPr>
          <a:xfrm>
            <a:off x="943743" y="3348284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死神操控</a:t>
            </a:r>
          </a:p>
        </p:txBody>
      </p:sp>
      <p:sp>
        <p:nvSpPr>
          <p:cNvPr id="18" name="矩形 17"/>
          <p:cNvSpPr/>
          <p:nvPr/>
        </p:nvSpPr>
        <p:spPr>
          <a:xfrm>
            <a:off x="294706" y="2807420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发出声响</a:t>
            </a:r>
          </a:p>
        </p:txBody>
      </p:sp>
      <p:sp>
        <p:nvSpPr>
          <p:cNvPr id="19" name="矩形 18"/>
          <p:cNvSpPr/>
          <p:nvPr/>
        </p:nvSpPr>
        <p:spPr>
          <a:xfrm>
            <a:off x="294706" y="3876872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瞬移</a:t>
            </a:r>
          </a:p>
        </p:txBody>
      </p:sp>
      <p:sp>
        <p:nvSpPr>
          <p:cNvPr id="21" name="矩形 20"/>
          <p:cNvSpPr/>
          <p:nvPr/>
        </p:nvSpPr>
        <p:spPr>
          <a:xfrm>
            <a:off x="7332664" y="2826714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物品投掷</a:t>
            </a:r>
          </a:p>
        </p:txBody>
      </p:sp>
      <p:sp>
        <p:nvSpPr>
          <p:cNvPr id="23" name="矩形 22"/>
          <p:cNvSpPr/>
          <p:nvPr/>
        </p:nvSpPr>
        <p:spPr>
          <a:xfrm>
            <a:off x="7332664" y="2309411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移动</a:t>
            </a:r>
          </a:p>
        </p:txBody>
      </p:sp>
      <p:sp>
        <p:nvSpPr>
          <p:cNvPr id="24" name="矩形 23"/>
          <p:cNvSpPr/>
          <p:nvPr/>
        </p:nvSpPr>
        <p:spPr>
          <a:xfrm>
            <a:off x="7332664" y="3802931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物品收集</a:t>
            </a:r>
          </a:p>
        </p:txBody>
      </p:sp>
      <p:sp>
        <p:nvSpPr>
          <p:cNvPr id="25" name="矩形 24"/>
          <p:cNvSpPr/>
          <p:nvPr/>
        </p:nvSpPr>
        <p:spPr>
          <a:xfrm>
            <a:off x="7332664" y="4315513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物品查看</a:t>
            </a:r>
          </a:p>
        </p:txBody>
      </p:sp>
      <p:cxnSp>
        <p:nvCxnSpPr>
          <p:cNvPr id="29" name="直接箭头连接符 28"/>
          <p:cNvCxnSpPr/>
          <p:nvPr/>
        </p:nvCxnSpPr>
        <p:spPr>
          <a:xfrm flipV="1">
            <a:off x="4831373" y="1658961"/>
            <a:ext cx="516118" cy="13008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H="1" flipV="1">
            <a:off x="3821390" y="2326655"/>
            <a:ext cx="402806" cy="64514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>
            <a:off x="5118578" y="3486637"/>
            <a:ext cx="109962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 flipH="1" flipV="1">
            <a:off x="2724446" y="3509129"/>
            <a:ext cx="1201917" cy="53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 bwMode="auto">
          <a:xfrm>
            <a:off x="90232" y="205901"/>
            <a:ext cx="17830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第五部分：用例</a:t>
            </a:r>
          </a:p>
        </p:txBody>
      </p:sp>
      <p:sp>
        <p:nvSpPr>
          <p:cNvPr id="2" name="矩形 1"/>
          <p:cNvSpPr/>
          <p:nvPr/>
        </p:nvSpPr>
        <p:spPr>
          <a:xfrm>
            <a:off x="90232" y="575233"/>
            <a:ext cx="69786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USE CASE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2"/>
          <p:cNvPicPr>
            <a:picLocks noChangeAspect="1"/>
          </p:cNvPicPr>
          <p:nvPr/>
        </p:nvPicPr>
        <p:blipFill>
          <a:blip r:embed="rId2"/>
          <a:srcRect l="83825" t="8219" r="3794" b="47945"/>
          <a:stretch>
            <a:fillRect/>
          </a:stretch>
        </p:blipFill>
        <p:spPr>
          <a:xfrm>
            <a:off x="4224020" y="3217545"/>
            <a:ext cx="652780" cy="914400"/>
          </a:xfrm>
          <a:prstGeom prst="rect">
            <a:avLst/>
          </a:prstGeom>
          <a:noFill/>
          <a:ln w="47625" cmpd="sng">
            <a:solidFill>
              <a:srgbClr val="304371"/>
            </a:solidFill>
            <a:prstDash val="solid"/>
          </a:ln>
        </p:spPr>
      </p:pic>
      <p:sp>
        <p:nvSpPr>
          <p:cNvPr id="43" name="矩形 42"/>
          <p:cNvSpPr/>
          <p:nvPr/>
        </p:nvSpPr>
        <p:spPr>
          <a:xfrm>
            <a:off x="3926205" y="4334510"/>
            <a:ext cx="1283970" cy="4102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玩家</a:t>
            </a:r>
          </a:p>
        </p:txBody>
      </p:sp>
    </p:spTree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31435" y="1690776"/>
            <a:ext cx="3245177" cy="5302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游戏物体</a:t>
            </a:r>
          </a:p>
        </p:txBody>
      </p:sp>
      <p:sp>
        <p:nvSpPr>
          <p:cNvPr id="28" name="矩形 27"/>
          <p:cNvSpPr/>
          <p:nvPr/>
        </p:nvSpPr>
        <p:spPr>
          <a:xfrm>
            <a:off x="531435" y="2577632"/>
            <a:ext cx="3245177" cy="5302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场景</a:t>
            </a:r>
          </a:p>
        </p:txBody>
      </p:sp>
      <p:sp>
        <p:nvSpPr>
          <p:cNvPr id="4" name="矩形 3"/>
          <p:cNvSpPr/>
          <p:nvPr/>
        </p:nvSpPr>
        <p:spPr>
          <a:xfrm>
            <a:off x="5467848" y="804358"/>
            <a:ext cx="3104628" cy="407606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100" dirty="0">
                <a:solidFill>
                  <a:sysClr val="windowText" lastClr="000000"/>
                </a:solidFill>
              </a:rPr>
              <a:t>组件资源</a:t>
            </a:r>
          </a:p>
        </p:txBody>
      </p:sp>
      <p:sp>
        <p:nvSpPr>
          <p:cNvPr id="10" name="矩形 9"/>
          <p:cNvSpPr/>
          <p:nvPr/>
        </p:nvSpPr>
        <p:spPr>
          <a:xfrm>
            <a:off x="5778204" y="2038455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主角（逃跑者）代码</a:t>
            </a:r>
          </a:p>
        </p:txBody>
      </p:sp>
      <p:sp>
        <p:nvSpPr>
          <p:cNvPr id="11" name="矩形 10"/>
          <p:cNvSpPr/>
          <p:nvPr/>
        </p:nvSpPr>
        <p:spPr>
          <a:xfrm>
            <a:off x="5778204" y="2534753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敌人（布偶）代码</a:t>
            </a:r>
          </a:p>
        </p:txBody>
      </p:sp>
      <p:sp>
        <p:nvSpPr>
          <p:cNvPr id="12" name="矩形 11"/>
          <p:cNvSpPr/>
          <p:nvPr/>
        </p:nvSpPr>
        <p:spPr>
          <a:xfrm>
            <a:off x="5778204" y="3838089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/>
              <a:t>PVP</a:t>
            </a:r>
            <a:r>
              <a:rPr lang="zh-CN" altLang="en-US" sz="2100" dirty="0"/>
              <a:t>组件</a:t>
            </a:r>
          </a:p>
        </p:txBody>
      </p:sp>
      <p:sp>
        <p:nvSpPr>
          <p:cNvPr id="13" name="矩形 12"/>
          <p:cNvSpPr/>
          <p:nvPr/>
        </p:nvSpPr>
        <p:spPr>
          <a:xfrm>
            <a:off x="5778204" y="4340432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/>
              <a:t>VR</a:t>
            </a:r>
            <a:r>
              <a:rPr lang="zh-CN" altLang="en-US" sz="2100" dirty="0"/>
              <a:t>组件</a:t>
            </a:r>
          </a:p>
        </p:txBody>
      </p:sp>
      <p:sp>
        <p:nvSpPr>
          <p:cNvPr id="14" name="矩形 13"/>
          <p:cNvSpPr/>
          <p:nvPr/>
        </p:nvSpPr>
        <p:spPr>
          <a:xfrm>
            <a:off x="5778204" y="3031050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道具代码</a:t>
            </a:r>
          </a:p>
        </p:txBody>
      </p:sp>
      <p:sp>
        <p:nvSpPr>
          <p:cNvPr id="16" name="矩形 15"/>
          <p:cNvSpPr/>
          <p:nvPr/>
        </p:nvSpPr>
        <p:spPr>
          <a:xfrm>
            <a:off x="5778204" y="1327968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系统自带组件</a:t>
            </a:r>
          </a:p>
        </p:txBody>
      </p:sp>
      <p:sp>
        <p:nvSpPr>
          <p:cNvPr id="8" name="箭头: 左 7"/>
          <p:cNvSpPr/>
          <p:nvPr/>
        </p:nvSpPr>
        <p:spPr>
          <a:xfrm>
            <a:off x="5278066" y="2060566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1" name="箭头: 左 20"/>
          <p:cNvSpPr/>
          <p:nvPr/>
        </p:nvSpPr>
        <p:spPr>
          <a:xfrm>
            <a:off x="5278066" y="1375980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3" name="箭头: 左 22"/>
          <p:cNvSpPr/>
          <p:nvPr/>
        </p:nvSpPr>
        <p:spPr>
          <a:xfrm>
            <a:off x="5278066" y="2565371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4" name="箭头: 左 23"/>
          <p:cNvSpPr/>
          <p:nvPr/>
        </p:nvSpPr>
        <p:spPr>
          <a:xfrm>
            <a:off x="5278066" y="3074504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7" name="箭头: 左 16"/>
          <p:cNvSpPr/>
          <p:nvPr/>
        </p:nvSpPr>
        <p:spPr>
          <a:xfrm>
            <a:off x="4207142" y="1789836"/>
            <a:ext cx="795388" cy="30634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8" name="矩形 17"/>
          <p:cNvSpPr/>
          <p:nvPr/>
        </p:nvSpPr>
        <p:spPr>
          <a:xfrm>
            <a:off x="5002794" y="1497453"/>
            <a:ext cx="286966" cy="31371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7" name="箭头: 左 26"/>
          <p:cNvSpPr/>
          <p:nvPr/>
        </p:nvSpPr>
        <p:spPr>
          <a:xfrm>
            <a:off x="5278066" y="3874120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9" name="箭头: 左 28"/>
          <p:cNvSpPr/>
          <p:nvPr/>
        </p:nvSpPr>
        <p:spPr>
          <a:xfrm>
            <a:off x="5278066" y="4340432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5" name="等腰三角形 24"/>
          <p:cNvSpPr/>
          <p:nvPr/>
        </p:nvSpPr>
        <p:spPr>
          <a:xfrm flipV="1">
            <a:off x="1543894" y="2221034"/>
            <a:ext cx="1220258" cy="356598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30" name="矩形 29"/>
          <p:cNvSpPr/>
          <p:nvPr/>
        </p:nvSpPr>
        <p:spPr>
          <a:xfrm>
            <a:off x="5467848" y="244363"/>
            <a:ext cx="3104628" cy="407606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100" dirty="0">
                <a:solidFill>
                  <a:schemeClr val="tx1"/>
                </a:solidFill>
              </a:rPr>
              <a:t>三维模型、音源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230505" y="3245485"/>
            <a:ext cx="384746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开发流程</a:t>
            </a:r>
            <a:endParaRPr lang="en-US" altLang="zh-CN" sz="2000" dirty="0"/>
          </a:p>
          <a:p>
            <a:pPr algn="ctr"/>
            <a:r>
              <a:rPr lang="zh-CN" altLang="en-US" sz="2000" dirty="0"/>
              <a:t>搭配已有组件与自己编写的组件增加游戏物体的功能</a:t>
            </a:r>
            <a:endParaRPr lang="en-US" altLang="zh-CN" sz="2000" dirty="0"/>
          </a:p>
          <a:p>
            <a:pPr algn="ctr"/>
            <a:r>
              <a:rPr lang="zh-CN" altLang="en-US" sz="2000" dirty="0"/>
              <a:t>并放置在场景中</a:t>
            </a:r>
          </a:p>
        </p:txBody>
      </p:sp>
      <p:sp>
        <p:nvSpPr>
          <p:cNvPr id="2" name="矩形 1"/>
          <p:cNvSpPr/>
          <p:nvPr/>
        </p:nvSpPr>
        <p:spPr bwMode="auto">
          <a:xfrm>
            <a:off x="90232" y="205901"/>
            <a:ext cx="25971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第六部分：架构 </a:t>
            </a:r>
            <a:r>
              <a:rPr lang="en-US" altLang="zh-CN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 Unity</a:t>
            </a:r>
          </a:p>
        </p:txBody>
      </p:sp>
      <p:sp>
        <p:nvSpPr>
          <p:cNvPr id="5" name="矩形 4"/>
          <p:cNvSpPr/>
          <p:nvPr/>
        </p:nvSpPr>
        <p:spPr>
          <a:xfrm>
            <a:off x="90232" y="575233"/>
            <a:ext cx="98107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ARCHITECTURE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6446511" y="1363696"/>
            <a:ext cx="2512064" cy="28609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46" name="矩形 45"/>
          <p:cNvSpPr/>
          <p:nvPr/>
        </p:nvSpPr>
        <p:spPr>
          <a:xfrm>
            <a:off x="164478" y="1363696"/>
            <a:ext cx="5317082" cy="28609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6" name="矩形 25"/>
          <p:cNvSpPr/>
          <p:nvPr/>
        </p:nvSpPr>
        <p:spPr>
          <a:xfrm>
            <a:off x="491106" y="1601360"/>
            <a:ext cx="1722950" cy="5302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游戏物体</a:t>
            </a:r>
          </a:p>
        </p:txBody>
      </p:sp>
      <p:sp>
        <p:nvSpPr>
          <p:cNvPr id="28" name="矩形 27"/>
          <p:cNvSpPr/>
          <p:nvPr/>
        </p:nvSpPr>
        <p:spPr>
          <a:xfrm>
            <a:off x="491106" y="2488217"/>
            <a:ext cx="1722950" cy="5302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场景</a:t>
            </a:r>
          </a:p>
        </p:txBody>
      </p:sp>
      <p:sp>
        <p:nvSpPr>
          <p:cNvPr id="4" name="矩形 3"/>
          <p:cNvSpPr/>
          <p:nvPr/>
        </p:nvSpPr>
        <p:spPr>
          <a:xfrm>
            <a:off x="3179009" y="2386746"/>
            <a:ext cx="1945812" cy="8801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100" dirty="0">
                <a:solidFill>
                  <a:sysClr val="windowText" lastClr="000000"/>
                </a:solidFill>
              </a:rPr>
              <a:t>组件资源</a:t>
            </a:r>
          </a:p>
        </p:txBody>
      </p:sp>
      <p:sp>
        <p:nvSpPr>
          <p:cNvPr id="10" name="矩形 9"/>
          <p:cNvSpPr/>
          <p:nvPr/>
        </p:nvSpPr>
        <p:spPr>
          <a:xfrm>
            <a:off x="6446513" y="2943225"/>
            <a:ext cx="1945812" cy="12813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/>
              <a:t>VR</a:t>
            </a:r>
            <a:r>
              <a:rPr lang="zh-CN" altLang="en-US" sz="2100" dirty="0"/>
              <a:t>设备</a:t>
            </a:r>
            <a:endParaRPr lang="en-US" altLang="zh-CN" sz="2100" dirty="0"/>
          </a:p>
          <a:p>
            <a:pPr algn="ctr"/>
            <a:r>
              <a:rPr lang="zh-CN" altLang="en-US" sz="2100" dirty="0"/>
              <a:t>（</a:t>
            </a:r>
            <a:r>
              <a:rPr lang="en-US" altLang="zh-CN" sz="2100" dirty="0"/>
              <a:t>HTC_VIVE)</a:t>
            </a:r>
            <a:endParaRPr lang="zh-CN" altLang="en-US" sz="2100" dirty="0"/>
          </a:p>
        </p:txBody>
      </p:sp>
      <p:sp>
        <p:nvSpPr>
          <p:cNvPr id="16" name="矩形 15"/>
          <p:cNvSpPr/>
          <p:nvPr/>
        </p:nvSpPr>
        <p:spPr>
          <a:xfrm>
            <a:off x="3444938" y="2753345"/>
            <a:ext cx="1464530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/>
              <a:t>VR</a:t>
            </a:r>
            <a:r>
              <a:rPr lang="zh-CN" altLang="en-US" sz="2100" dirty="0"/>
              <a:t>控件</a:t>
            </a:r>
          </a:p>
        </p:txBody>
      </p:sp>
      <p:sp>
        <p:nvSpPr>
          <p:cNvPr id="8" name="箭头: 左 7"/>
          <p:cNvSpPr/>
          <p:nvPr/>
        </p:nvSpPr>
        <p:spPr>
          <a:xfrm>
            <a:off x="2788308" y="2439113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1" name="箭头: 左 20"/>
          <p:cNvSpPr/>
          <p:nvPr/>
        </p:nvSpPr>
        <p:spPr>
          <a:xfrm>
            <a:off x="2788308" y="1754527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7" name="箭头: 左 16"/>
          <p:cNvSpPr/>
          <p:nvPr/>
        </p:nvSpPr>
        <p:spPr>
          <a:xfrm>
            <a:off x="2214055" y="1722828"/>
            <a:ext cx="308325" cy="30634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8" name="矩形 17"/>
          <p:cNvSpPr/>
          <p:nvPr/>
        </p:nvSpPr>
        <p:spPr>
          <a:xfrm>
            <a:off x="2522380" y="1796017"/>
            <a:ext cx="273249" cy="991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5" name="等腰三角形 24"/>
          <p:cNvSpPr/>
          <p:nvPr/>
        </p:nvSpPr>
        <p:spPr>
          <a:xfrm flipV="1">
            <a:off x="1028647" y="2131618"/>
            <a:ext cx="647867" cy="356598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30" name="矩形 29"/>
          <p:cNvSpPr/>
          <p:nvPr/>
        </p:nvSpPr>
        <p:spPr>
          <a:xfrm>
            <a:off x="3179009" y="1727531"/>
            <a:ext cx="1945812" cy="6592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100" dirty="0">
                <a:solidFill>
                  <a:schemeClr val="tx1"/>
                </a:solidFill>
              </a:rPr>
              <a:t>图片、音源</a:t>
            </a:r>
          </a:p>
        </p:txBody>
      </p:sp>
      <p:cxnSp>
        <p:nvCxnSpPr>
          <p:cNvPr id="5" name="直接箭头连接符 4"/>
          <p:cNvCxnSpPr>
            <a:stCxn id="9" idx="0"/>
            <a:endCxn id="16" idx="2"/>
          </p:cNvCxnSpPr>
          <p:nvPr/>
        </p:nvCxnSpPr>
        <p:spPr>
          <a:xfrm flipV="1">
            <a:off x="4177202" y="3215703"/>
            <a:ext cx="0" cy="41783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587009" y="3177524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输入</a:t>
            </a:r>
          </a:p>
        </p:txBody>
      </p:sp>
      <p:sp>
        <p:nvSpPr>
          <p:cNvPr id="9" name="矩形 8"/>
          <p:cNvSpPr/>
          <p:nvPr/>
        </p:nvSpPr>
        <p:spPr>
          <a:xfrm>
            <a:off x="2872845" y="3633533"/>
            <a:ext cx="2608715" cy="576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Unity</a:t>
            </a:r>
            <a:r>
              <a:rPr lang="zh-CN" altLang="en-US" sz="2400" dirty="0"/>
              <a:t>核心</a:t>
            </a:r>
          </a:p>
        </p:txBody>
      </p:sp>
      <p:cxnSp>
        <p:nvCxnSpPr>
          <p:cNvPr id="33" name="直接箭头连接符 32"/>
          <p:cNvCxnSpPr/>
          <p:nvPr/>
        </p:nvCxnSpPr>
        <p:spPr>
          <a:xfrm flipH="1">
            <a:off x="5481559" y="3734610"/>
            <a:ext cx="96495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28" idx="2"/>
            <a:endCxn id="9" idx="1"/>
          </p:cNvCxnSpPr>
          <p:nvPr/>
        </p:nvCxnSpPr>
        <p:spPr>
          <a:xfrm>
            <a:off x="1362107" y="3017839"/>
            <a:ext cx="1520190" cy="9036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1056810" y="3407930"/>
            <a:ext cx="15125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视觉</a:t>
            </a:r>
            <a:r>
              <a:rPr lang="en-US" altLang="zh-CN" sz="2400" dirty="0"/>
              <a:t>/</a:t>
            </a:r>
            <a:r>
              <a:rPr lang="zh-CN" altLang="en-US" sz="2400" dirty="0"/>
              <a:t>听觉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4965572" y="4212555"/>
            <a:ext cx="21221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视觉</a:t>
            </a:r>
            <a:r>
              <a:rPr lang="en-US" altLang="zh-CN" sz="2400" dirty="0"/>
              <a:t>/</a:t>
            </a:r>
            <a:r>
              <a:rPr lang="zh-CN" altLang="en-US" sz="2400" dirty="0"/>
              <a:t>听觉信息</a:t>
            </a:r>
          </a:p>
        </p:txBody>
      </p:sp>
      <p:cxnSp>
        <p:nvCxnSpPr>
          <p:cNvPr id="41" name="直接箭头连接符 40"/>
          <p:cNvCxnSpPr/>
          <p:nvPr/>
        </p:nvCxnSpPr>
        <p:spPr>
          <a:xfrm>
            <a:off x="5465340" y="4010793"/>
            <a:ext cx="98117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90232" y="205901"/>
            <a:ext cx="31356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第六部分：架构 </a:t>
            </a:r>
            <a:r>
              <a:rPr lang="en-US" altLang="zh-CN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 VR - Unity</a:t>
            </a:r>
          </a:p>
        </p:txBody>
      </p:sp>
      <p:sp>
        <p:nvSpPr>
          <p:cNvPr id="13" name="矩形 12"/>
          <p:cNvSpPr/>
          <p:nvPr/>
        </p:nvSpPr>
        <p:spPr>
          <a:xfrm>
            <a:off x="90232" y="575233"/>
            <a:ext cx="98107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ARCHITECTURE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53539" y="911969"/>
            <a:ext cx="5836922" cy="10432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自然理解是最好的！</a:t>
            </a:r>
            <a:endParaRPr lang="en-US" altLang="zh-CN" sz="2100" dirty="0"/>
          </a:p>
          <a:p>
            <a:pPr algn="ctr"/>
            <a:r>
              <a:rPr lang="zh-CN" altLang="en-US" sz="2100" dirty="0"/>
              <a:t>没有说明书，靠玩家自己理解游戏玩法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796802" y="3437986"/>
            <a:ext cx="2411313" cy="377846"/>
          </a:xfrm>
          <a:prstGeom prst="rect">
            <a:avLst/>
          </a:prstGeom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6" name="图片 5" descr="娃娃放在一起&#10;&#10;描述已自动生成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" t="883" b="-883"/>
          <a:stretch>
            <a:fillRect/>
          </a:stretch>
        </p:blipFill>
        <p:spPr>
          <a:xfrm flipH="1">
            <a:off x="5286820" y="2639647"/>
            <a:ext cx="3260725" cy="2402930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7" name="文本框 6"/>
          <p:cNvSpPr txBox="1"/>
          <p:nvPr/>
        </p:nvSpPr>
        <p:spPr>
          <a:xfrm>
            <a:off x="1056945" y="2350679"/>
            <a:ext cx="2362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不同颜色发光的刀</a:t>
            </a:r>
          </a:p>
        </p:txBody>
      </p:sp>
      <p:sp>
        <p:nvSpPr>
          <p:cNvPr id="9" name="箭头: 左右 8"/>
          <p:cNvSpPr/>
          <p:nvPr/>
        </p:nvSpPr>
        <p:spPr>
          <a:xfrm>
            <a:off x="3463946" y="3437535"/>
            <a:ext cx="1697334" cy="58840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自然关联性</a:t>
            </a:r>
          </a:p>
        </p:txBody>
      </p:sp>
      <p:sp>
        <p:nvSpPr>
          <p:cNvPr id="4" name="矩形 3"/>
          <p:cNvSpPr/>
          <p:nvPr/>
        </p:nvSpPr>
        <p:spPr bwMode="auto">
          <a:xfrm>
            <a:off x="90232" y="205901"/>
            <a:ext cx="17830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第七部分：界面</a:t>
            </a:r>
          </a:p>
        </p:txBody>
      </p:sp>
      <p:sp>
        <p:nvSpPr>
          <p:cNvPr id="10" name="矩形 9"/>
          <p:cNvSpPr/>
          <p:nvPr/>
        </p:nvSpPr>
        <p:spPr>
          <a:xfrm>
            <a:off x="90232" y="575233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>
            <a:extLst>
              <a:ext uri="{FF2B5EF4-FFF2-40B4-BE49-F238E27FC236}">
                <a16:creationId xmlns:a16="http://schemas.microsoft.com/office/drawing/2014/main" id="{000F887A-5D23-44ED-A59C-297BD75F26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796802" y="4033146"/>
            <a:ext cx="2411313" cy="377846"/>
          </a:xfrm>
          <a:prstGeom prst="rect">
            <a:avLst/>
          </a:prstGeom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E7B46391-BCD8-45B2-BFC3-7176203AB027}"/>
              </a:ext>
            </a:extLst>
          </p:cNvPr>
          <p:cNvSpPr txBox="1"/>
          <p:nvPr/>
        </p:nvSpPr>
        <p:spPr>
          <a:xfrm>
            <a:off x="5286820" y="2171640"/>
            <a:ext cx="2800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不同颜色发光的布偶</a:t>
            </a:r>
          </a:p>
        </p:txBody>
      </p:sp>
    </p:spTree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272382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第八部分：迭代执行情况</a:t>
            </a:r>
          </a:p>
        </p:txBody>
      </p:sp>
      <p:sp>
        <p:nvSpPr>
          <p:cNvPr id="10" name="矩形 9"/>
          <p:cNvSpPr/>
          <p:nvPr/>
        </p:nvSpPr>
        <p:spPr>
          <a:xfrm>
            <a:off x="90232" y="575233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03F7C929-34B4-498A-A0CB-60B0064F4BA8}"/>
              </a:ext>
            </a:extLst>
          </p:cNvPr>
          <p:cNvGrpSpPr/>
          <p:nvPr/>
        </p:nvGrpSpPr>
        <p:grpSpPr>
          <a:xfrm>
            <a:off x="322992" y="1036320"/>
            <a:ext cx="8498015" cy="3860159"/>
            <a:chOff x="322993" y="1036320"/>
            <a:chExt cx="7384526" cy="3860159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A3BEB2AD-686C-402B-A1D8-5F397BF5138B}"/>
                </a:ext>
              </a:extLst>
            </p:cNvPr>
            <p:cNvSpPr txBox="1"/>
            <p:nvPr/>
          </p:nvSpPr>
          <p:spPr>
            <a:xfrm>
              <a:off x="322993" y="1110827"/>
              <a:ext cx="2444928" cy="37856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/>
                <a:t>9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7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~9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30</a:t>
              </a:r>
              <a:r>
                <a:rPr lang="zh-CN" altLang="en-US" sz="2400" dirty="0"/>
                <a:t>日</a:t>
              </a:r>
              <a:endParaRPr lang="en-US" altLang="zh-CN" sz="2400" dirty="0"/>
            </a:p>
            <a:p>
              <a:endParaRPr lang="en-US" altLang="zh-CN" sz="2400" dirty="0"/>
            </a:p>
            <a:p>
              <a:r>
                <a:rPr lang="en-US" altLang="zh-CN" sz="2400" dirty="0"/>
                <a:t>10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~11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21</a:t>
              </a:r>
              <a:r>
                <a:rPr lang="zh-CN" altLang="en-US" sz="2400" dirty="0"/>
                <a:t>日</a:t>
              </a:r>
              <a:endParaRPr lang="en-US" altLang="zh-CN" sz="2400" dirty="0"/>
            </a:p>
            <a:p>
              <a:endParaRPr lang="en-US" altLang="zh-CN" sz="2400" dirty="0"/>
            </a:p>
            <a:p>
              <a:r>
                <a:rPr lang="en-US" altLang="zh-CN" sz="2400" dirty="0"/>
                <a:t>11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22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~12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16</a:t>
              </a:r>
              <a:r>
                <a:rPr lang="zh-CN" altLang="en-US" sz="2400" dirty="0"/>
                <a:t>日</a:t>
              </a:r>
            </a:p>
            <a:p>
              <a:endParaRPr lang="en-US" altLang="zh-CN" sz="2400" dirty="0"/>
            </a:p>
            <a:p>
              <a:r>
                <a:rPr lang="en-US" altLang="zh-CN" sz="2400" dirty="0"/>
                <a:t>12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17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~12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31</a:t>
              </a:r>
              <a:r>
                <a:rPr lang="zh-CN" altLang="en-US" sz="2400" dirty="0"/>
                <a:t>日</a:t>
              </a:r>
              <a:endParaRPr lang="en-US" altLang="zh-CN" sz="2400" dirty="0"/>
            </a:p>
            <a:p>
              <a:r>
                <a:rPr lang="en-US" altLang="zh-CN" sz="2400" dirty="0"/>
                <a:t>1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6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~1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8</a:t>
              </a:r>
              <a:r>
                <a:rPr lang="zh-CN" altLang="en-US" sz="2400" dirty="0"/>
                <a:t>日</a:t>
              </a:r>
              <a:endParaRPr lang="en-US" altLang="zh-CN" sz="2400" dirty="0"/>
            </a:p>
            <a:p>
              <a:r>
                <a:rPr lang="zh-CN" altLang="en-US" sz="2400" dirty="0"/>
                <a:t>（中途期末考试</a:t>
              </a:r>
              <a:endParaRPr lang="en-US" altLang="zh-CN" sz="2400" dirty="0"/>
            </a:p>
            <a:p>
              <a:r>
                <a:rPr lang="zh-CN" altLang="en-US" sz="2400" dirty="0"/>
                <a:t>期间暂停计划）</a:t>
              </a:r>
            </a:p>
          </p:txBody>
        </p: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ECEA1C99-F346-48B4-9332-05F097583E32}"/>
                </a:ext>
              </a:extLst>
            </p:cNvPr>
            <p:cNvCxnSpPr>
              <a:cxnSpLocks/>
            </p:cNvCxnSpPr>
            <p:nvPr/>
          </p:nvCxnSpPr>
          <p:spPr>
            <a:xfrm>
              <a:off x="2763007" y="1036320"/>
              <a:ext cx="0" cy="37862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F41098A-64D9-46F1-BEB4-2CD74DFD41EF}"/>
                </a:ext>
              </a:extLst>
            </p:cNvPr>
            <p:cNvSpPr txBox="1"/>
            <p:nvPr/>
          </p:nvSpPr>
          <p:spPr>
            <a:xfrm>
              <a:off x="2935638" y="1110827"/>
              <a:ext cx="4771881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工具学习，游戏策划，资源收集</a:t>
              </a:r>
              <a:endParaRPr lang="en-US" altLang="zh-CN" sz="2400" dirty="0"/>
            </a:p>
            <a:p>
              <a:endParaRPr lang="en-US" altLang="zh-CN" sz="2400" dirty="0"/>
            </a:p>
            <a:p>
              <a:r>
                <a:rPr lang="zh-CN" altLang="en-US" sz="2400" dirty="0"/>
                <a:t>场景搭建，</a:t>
              </a:r>
              <a:r>
                <a:rPr lang="en-US" altLang="zh-CN" sz="2400" dirty="0"/>
                <a:t>UI</a:t>
              </a:r>
            </a:p>
            <a:p>
              <a:endParaRPr lang="en-US" altLang="zh-CN" sz="2400" dirty="0"/>
            </a:p>
            <a:p>
              <a:r>
                <a:rPr lang="zh-CN" altLang="en-US" sz="2400" dirty="0"/>
                <a:t>物品交互功能实现，</a:t>
              </a:r>
              <a:r>
                <a:rPr lang="en-US" altLang="zh-CN" sz="2400" dirty="0"/>
                <a:t>PVP</a:t>
              </a:r>
              <a:r>
                <a:rPr lang="zh-CN" altLang="en-US" sz="2400" dirty="0"/>
                <a:t>对战功能实现</a:t>
              </a:r>
              <a:endParaRPr lang="en-US" altLang="zh-CN" sz="2400" dirty="0"/>
            </a:p>
            <a:p>
              <a:endParaRPr lang="en-US" altLang="zh-CN" sz="2400" dirty="0"/>
            </a:p>
            <a:p>
              <a:r>
                <a:rPr lang="zh-CN" altLang="en-US" sz="2400" dirty="0"/>
                <a:t>非功能需求完善</a:t>
              </a:r>
              <a:endParaRPr lang="en-US" altLang="zh-CN" sz="2400" dirty="0"/>
            </a:p>
            <a:p>
              <a:r>
                <a:rPr lang="zh-CN" altLang="en-US" sz="2400" dirty="0"/>
                <a:t>易用性设计，难度设计</a:t>
              </a:r>
              <a:endParaRPr lang="en-US" altLang="zh-CN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49741788"/>
      </p:ext>
    </p:extLst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272382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第八部分：迭代执行情况</a:t>
            </a:r>
          </a:p>
        </p:txBody>
      </p:sp>
      <p:sp>
        <p:nvSpPr>
          <p:cNvPr id="10" name="矩形 9"/>
          <p:cNvSpPr/>
          <p:nvPr/>
        </p:nvSpPr>
        <p:spPr>
          <a:xfrm>
            <a:off x="90232" y="575233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3BEB2AD-686C-402B-A1D8-5F397BF5138B}"/>
              </a:ext>
            </a:extLst>
          </p:cNvPr>
          <p:cNvSpPr txBox="1"/>
          <p:nvPr/>
        </p:nvSpPr>
        <p:spPr>
          <a:xfrm>
            <a:off x="117672" y="921282"/>
            <a:ext cx="3648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开发过程有过剧烈的策划改变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F41098A-64D9-46F1-BEB4-2CD74DFD41EF}"/>
              </a:ext>
            </a:extLst>
          </p:cNvPr>
          <p:cNvSpPr txBox="1"/>
          <p:nvPr/>
        </p:nvSpPr>
        <p:spPr>
          <a:xfrm>
            <a:off x="-57056" y="1831087"/>
            <a:ext cx="9258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开场动画、游戏向导、鬼、物品合成、多种可消耗物品、</a:t>
            </a:r>
            <a:r>
              <a:rPr lang="en-US" altLang="zh-CN" sz="1800" dirty="0"/>
              <a:t> </a:t>
            </a:r>
            <a:r>
              <a:rPr lang="zh-CN" altLang="en-US" sz="1800" dirty="0"/>
              <a:t>含</a:t>
            </a:r>
            <a:r>
              <a:rPr lang="en-US" altLang="zh-CN" sz="1800" dirty="0"/>
              <a:t>PVP</a:t>
            </a:r>
            <a:r>
              <a:rPr lang="zh-CN" altLang="en-US" sz="1800" dirty="0"/>
              <a:t>对战模式、谜题则重游戏</a:t>
            </a:r>
            <a:endParaRPr lang="en-US" altLang="zh-CN" sz="1800" dirty="0"/>
          </a:p>
        </p:txBody>
      </p:sp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4AB79F70-3B93-4BC8-8D5B-4F778E7C67EF}"/>
              </a:ext>
            </a:extLst>
          </p:cNvPr>
          <p:cNvSpPr/>
          <p:nvPr/>
        </p:nvSpPr>
        <p:spPr>
          <a:xfrm flipH="1">
            <a:off x="1536435" y="2357120"/>
            <a:ext cx="5827294" cy="1320800"/>
          </a:xfrm>
          <a:custGeom>
            <a:avLst/>
            <a:gdLst>
              <a:gd name="connsiteX0" fmla="*/ 5827294 w 5827294"/>
              <a:gd name="connsiteY0" fmla="*/ 0 h 1320800"/>
              <a:gd name="connsiteX1" fmla="*/ 2913647 w 5827294"/>
              <a:gd name="connsiteY1" fmla="*/ 19023 h 1320800"/>
              <a:gd name="connsiteX2" fmla="*/ 0 w 5827294"/>
              <a:gd name="connsiteY2" fmla="*/ 0 h 1320800"/>
              <a:gd name="connsiteX3" fmla="*/ 2709334 w 5827294"/>
              <a:gd name="connsiteY3" fmla="*/ 917787 h 1320800"/>
              <a:gd name="connsiteX4" fmla="*/ 2507827 w 5827294"/>
              <a:gd name="connsiteY4" fmla="*/ 917787 h 1320800"/>
              <a:gd name="connsiteX5" fmla="*/ 2910841 w 5827294"/>
              <a:gd name="connsiteY5" fmla="*/ 1320800 h 1320800"/>
              <a:gd name="connsiteX6" fmla="*/ 2913647 w 5827294"/>
              <a:gd name="connsiteY6" fmla="*/ 1317994 h 1320800"/>
              <a:gd name="connsiteX7" fmla="*/ 2916453 w 5827294"/>
              <a:gd name="connsiteY7" fmla="*/ 1320800 h 1320800"/>
              <a:gd name="connsiteX8" fmla="*/ 3319467 w 5827294"/>
              <a:gd name="connsiteY8" fmla="*/ 917787 h 1320800"/>
              <a:gd name="connsiteX9" fmla="*/ 3117960 w 5827294"/>
              <a:gd name="connsiteY9" fmla="*/ 917787 h 1320800"/>
              <a:gd name="connsiteX10" fmla="*/ 5827294 w 5827294"/>
              <a:gd name="connsiteY10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827294" h="1320800">
                <a:moveTo>
                  <a:pt x="5827294" y="0"/>
                </a:moveTo>
                <a:lnTo>
                  <a:pt x="2913647" y="19023"/>
                </a:lnTo>
                <a:lnTo>
                  <a:pt x="0" y="0"/>
                </a:lnTo>
                <a:cubicBezTo>
                  <a:pt x="2122311" y="14675"/>
                  <a:pt x="2713850" y="530579"/>
                  <a:pt x="2709334" y="917787"/>
                </a:cubicBezTo>
                <a:lnTo>
                  <a:pt x="2507827" y="917787"/>
                </a:lnTo>
                <a:lnTo>
                  <a:pt x="2910841" y="1320800"/>
                </a:lnTo>
                <a:lnTo>
                  <a:pt x="2913647" y="1317994"/>
                </a:lnTo>
                <a:lnTo>
                  <a:pt x="2916453" y="1320800"/>
                </a:lnTo>
                <a:lnTo>
                  <a:pt x="3319467" y="917787"/>
                </a:lnTo>
                <a:lnTo>
                  <a:pt x="3117960" y="917787"/>
                </a:lnTo>
                <a:cubicBezTo>
                  <a:pt x="3113444" y="530579"/>
                  <a:pt x="3704983" y="14675"/>
                  <a:pt x="5827294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000" dirty="0"/>
              <a:t>筛选</a:t>
            </a:r>
            <a:endParaRPr lang="en-US" altLang="zh-CN" sz="2000" dirty="0"/>
          </a:p>
          <a:p>
            <a:pPr algn="ctr"/>
            <a:r>
              <a:rPr lang="en-US" altLang="zh-CN" sz="2000" dirty="0"/>
              <a:t>or</a:t>
            </a:r>
          </a:p>
          <a:p>
            <a:pPr algn="ctr"/>
            <a:r>
              <a:rPr lang="zh-CN" altLang="en-US" sz="2000" dirty="0"/>
              <a:t>改进</a:t>
            </a:r>
          </a:p>
        </p:txBody>
      </p:sp>
      <p:sp>
        <p:nvSpPr>
          <p:cNvPr id="8" name="箭头: 左 7">
            <a:extLst>
              <a:ext uri="{FF2B5EF4-FFF2-40B4-BE49-F238E27FC236}">
                <a16:creationId xmlns:a16="http://schemas.microsoft.com/office/drawing/2014/main" id="{9B32A51E-FC6A-4D12-9EF0-BBC3A7FDB3C2}"/>
              </a:ext>
            </a:extLst>
          </p:cNvPr>
          <p:cNvSpPr/>
          <p:nvPr/>
        </p:nvSpPr>
        <p:spPr>
          <a:xfrm>
            <a:off x="4985173" y="2571750"/>
            <a:ext cx="3271520" cy="9083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/>
              <a:t>有限工作量</a:t>
            </a:r>
            <a:r>
              <a:rPr lang="en-US" altLang="zh-CN" sz="1800"/>
              <a:t>/</a:t>
            </a:r>
            <a:r>
              <a:rPr lang="zh-CN" altLang="en-US" sz="1800"/>
              <a:t>研究速度</a:t>
            </a:r>
            <a:endParaRPr lang="zh-CN" altLang="en-US" sz="1800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F940602-AC36-47D5-91ED-526D95A64DCB}"/>
              </a:ext>
            </a:extLst>
          </p:cNvPr>
          <p:cNvSpPr txBox="1"/>
          <p:nvPr/>
        </p:nvSpPr>
        <p:spPr>
          <a:xfrm>
            <a:off x="1265330" y="3728204"/>
            <a:ext cx="6369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多个鬼、两种物品、</a:t>
            </a:r>
            <a:r>
              <a:rPr lang="en-US" altLang="zh-CN" sz="1800" dirty="0"/>
              <a:t> </a:t>
            </a:r>
            <a:r>
              <a:rPr lang="zh-CN" altLang="en-US" sz="1800" dirty="0"/>
              <a:t>含</a:t>
            </a:r>
            <a:r>
              <a:rPr lang="en-US" altLang="zh-CN" sz="1800" dirty="0"/>
              <a:t>PVP</a:t>
            </a:r>
            <a:r>
              <a:rPr lang="zh-CN" altLang="en-US" sz="1800" dirty="0"/>
              <a:t>对战模式（进阶）、动作则重游戏</a:t>
            </a:r>
            <a:endParaRPr lang="en-US" altLang="zh-CN" sz="1800" dirty="0"/>
          </a:p>
        </p:txBody>
      </p:sp>
      <p:sp>
        <p:nvSpPr>
          <p:cNvPr id="9" name="思想气泡: 云 8">
            <a:extLst>
              <a:ext uri="{FF2B5EF4-FFF2-40B4-BE49-F238E27FC236}">
                <a16:creationId xmlns:a16="http://schemas.microsoft.com/office/drawing/2014/main" id="{A14828D1-976E-454A-8C16-371879C24BC5}"/>
              </a:ext>
            </a:extLst>
          </p:cNvPr>
          <p:cNvSpPr/>
          <p:nvPr/>
        </p:nvSpPr>
        <p:spPr>
          <a:xfrm>
            <a:off x="5213326" y="916351"/>
            <a:ext cx="2609873" cy="864452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不确定工作量下的思考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D31AAE5-F85B-4EBC-9789-5498957A8E01}"/>
              </a:ext>
            </a:extLst>
          </p:cNvPr>
          <p:cNvSpPr/>
          <p:nvPr/>
        </p:nvSpPr>
        <p:spPr>
          <a:xfrm>
            <a:off x="3715175" y="4219456"/>
            <a:ext cx="146981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精简化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E283903D-9007-4542-B5ED-F06D5A2A03DC}"/>
              </a:ext>
            </a:extLst>
          </p:cNvPr>
          <p:cNvSpPr/>
          <p:nvPr/>
        </p:nvSpPr>
        <p:spPr>
          <a:xfrm>
            <a:off x="3715175" y="1400795"/>
            <a:ext cx="146981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头脑风暴</a:t>
            </a:r>
          </a:p>
        </p:txBody>
      </p:sp>
    </p:spTree>
    <p:extLst>
      <p:ext uri="{BB962C8B-B14F-4D97-AF65-F5344CB8AC3E}">
        <p14:creationId xmlns:p14="http://schemas.microsoft.com/office/powerpoint/2010/main" val="2055686326"/>
      </p:ext>
    </p:extLst>
  </p:cSld>
  <p:clrMapOvr>
    <a:masterClrMapping/>
  </p:clrMapOvr>
  <p:transition spd="slow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328487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第八部分：迭代执行情况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风险</a:t>
            </a:r>
          </a:p>
        </p:txBody>
      </p:sp>
      <p:sp>
        <p:nvSpPr>
          <p:cNvPr id="10" name="矩形 9"/>
          <p:cNvSpPr/>
          <p:nvPr/>
        </p:nvSpPr>
        <p:spPr>
          <a:xfrm>
            <a:off x="90232" y="575233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A3BEB2AD-686C-402B-A1D8-5F397BF5138B}"/>
              </a:ext>
            </a:extLst>
          </p:cNvPr>
          <p:cNvSpPr txBox="1"/>
          <p:nvPr/>
        </p:nvSpPr>
        <p:spPr>
          <a:xfrm>
            <a:off x="117672" y="921282"/>
            <a:ext cx="6546985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1.</a:t>
            </a:r>
            <a:r>
              <a:rPr lang="zh-CN" altLang="en-US" sz="2000" dirty="0"/>
              <a:t>从解谜游戏转变为动作游戏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工作量原因发现做解谜</a:t>
            </a:r>
            <a:endParaRPr lang="en-US" altLang="zh-CN" sz="2000" dirty="0"/>
          </a:p>
          <a:p>
            <a:r>
              <a:rPr lang="zh-CN" altLang="en-US" sz="2000" dirty="0"/>
              <a:t>解谜游戏</a:t>
            </a:r>
            <a:r>
              <a:rPr lang="en-US" altLang="zh-CN" sz="2000" dirty="0"/>
              <a:t>-&gt;</a:t>
            </a:r>
            <a:r>
              <a:rPr lang="zh-CN" altLang="en-US" sz="2000" dirty="0"/>
              <a:t>从游戏解谜改为剧情解谜，游戏通关不需解谜</a:t>
            </a:r>
            <a:endParaRPr lang="en-US" altLang="zh-CN" sz="2000" dirty="0"/>
          </a:p>
          <a:p>
            <a:r>
              <a:rPr lang="zh-CN" altLang="en-US" sz="2000" dirty="0"/>
              <a:t>返工：解谜专用的密码输入器等实现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2.VR</a:t>
            </a:r>
            <a:r>
              <a:rPr lang="zh-CN" altLang="en-US" sz="2000" dirty="0"/>
              <a:t>技术风险的发生与解决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VR</a:t>
            </a:r>
            <a:r>
              <a:rPr lang="zh-CN" altLang="en-US" sz="2000" dirty="0"/>
              <a:t>真机测试太晚，发生了</a:t>
            </a:r>
            <a:r>
              <a:rPr lang="en-US" altLang="zh-CN" sz="2000" dirty="0"/>
              <a:t>VR</a:t>
            </a:r>
            <a:r>
              <a:rPr lang="zh-CN" altLang="en-US" sz="2000" dirty="0"/>
              <a:t>输入无法正确受理的情况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花了比较多的时间后得到解决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返工：无</a:t>
            </a:r>
          </a:p>
        </p:txBody>
      </p:sp>
    </p:spTree>
    <p:extLst>
      <p:ext uri="{BB962C8B-B14F-4D97-AF65-F5344CB8AC3E}">
        <p14:creationId xmlns:p14="http://schemas.microsoft.com/office/powerpoint/2010/main" val="927962730"/>
      </p:ext>
    </p:extLst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0"/>
            <a:ext cx="180049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第九部分：测试</a:t>
            </a:r>
          </a:p>
        </p:txBody>
      </p:sp>
      <p:sp>
        <p:nvSpPr>
          <p:cNvPr id="10" name="矩形 9"/>
          <p:cNvSpPr/>
          <p:nvPr/>
        </p:nvSpPr>
        <p:spPr>
          <a:xfrm>
            <a:off x="90232" y="575232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6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A9147535-C8D5-4293-BA5C-29D499F2F93A}"/>
              </a:ext>
            </a:extLst>
          </p:cNvPr>
          <p:cNvSpPr/>
          <p:nvPr/>
        </p:nvSpPr>
        <p:spPr>
          <a:xfrm>
            <a:off x="451945" y="1381760"/>
            <a:ext cx="2433495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清除游戏体验障碍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6CDBE0C-71E1-49DB-9873-6D2AC6F7175F}"/>
              </a:ext>
            </a:extLst>
          </p:cNvPr>
          <p:cNvSpPr/>
          <p:nvPr/>
        </p:nvSpPr>
        <p:spPr>
          <a:xfrm>
            <a:off x="451945" y="2822363"/>
            <a:ext cx="2433495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确认游戏运作正常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5C164D9-D30F-4905-ABC1-56848841B32A}"/>
              </a:ext>
            </a:extLst>
          </p:cNvPr>
          <p:cNvSpPr/>
          <p:nvPr/>
        </p:nvSpPr>
        <p:spPr>
          <a:xfrm>
            <a:off x="3472852" y="1381760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地图可达性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98FC8B9-BBCC-4C9E-B522-5CB79D3896F8}"/>
              </a:ext>
            </a:extLst>
          </p:cNvPr>
          <p:cNvSpPr/>
          <p:nvPr/>
        </p:nvSpPr>
        <p:spPr>
          <a:xfrm>
            <a:off x="5206825" y="1381760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地图封闭性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F46907A-5C84-43B0-ABD2-D12A79CAB2B1}"/>
              </a:ext>
            </a:extLst>
          </p:cNvPr>
          <p:cNvSpPr/>
          <p:nvPr/>
        </p:nvSpPr>
        <p:spPr>
          <a:xfrm>
            <a:off x="6940798" y="1381760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事件处理正确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B042969-1D8F-4E64-8E31-1874DD952C13}"/>
              </a:ext>
            </a:extLst>
          </p:cNvPr>
          <p:cNvSpPr/>
          <p:nvPr/>
        </p:nvSpPr>
        <p:spPr>
          <a:xfrm>
            <a:off x="3472853" y="2822363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/>
              <a:t>VR</a:t>
            </a:r>
            <a:r>
              <a:rPr lang="zh-CN" altLang="en-US" sz="1800" dirty="0"/>
              <a:t>控制检测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6F558BA-E962-4633-91B1-4E40454386E9}"/>
              </a:ext>
            </a:extLst>
          </p:cNvPr>
          <p:cNvSpPr/>
          <p:nvPr/>
        </p:nvSpPr>
        <p:spPr>
          <a:xfrm>
            <a:off x="5206825" y="2822363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/>
              <a:t>UI/HUD</a:t>
            </a:r>
            <a:r>
              <a:rPr lang="zh-CN" altLang="en-US" sz="1800" dirty="0"/>
              <a:t>检测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DBD674C-4E38-49CC-B7A8-F6A69AC16BBB}"/>
              </a:ext>
            </a:extLst>
          </p:cNvPr>
          <p:cNvSpPr/>
          <p:nvPr/>
        </p:nvSpPr>
        <p:spPr>
          <a:xfrm>
            <a:off x="3472852" y="2056979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观感统一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E990424-7F5B-41C0-BC6B-A4702E6988E9}"/>
              </a:ext>
            </a:extLst>
          </p:cNvPr>
          <p:cNvSpPr/>
          <p:nvPr/>
        </p:nvSpPr>
        <p:spPr>
          <a:xfrm>
            <a:off x="500292" y="4039953"/>
            <a:ext cx="8143415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无单元测试</a:t>
            </a:r>
            <a:r>
              <a:rPr lang="en-US" altLang="zh-CN" sz="1800" dirty="0"/>
              <a:t>/</a:t>
            </a:r>
            <a:r>
              <a:rPr lang="zh-CN" altLang="en-US" sz="1800" dirty="0"/>
              <a:t>白盒测试</a:t>
            </a:r>
            <a:r>
              <a:rPr lang="en-US" altLang="zh-CN" sz="1800" dirty="0"/>
              <a:t>-&gt;</a:t>
            </a:r>
            <a:r>
              <a:rPr lang="zh-CN" altLang="en-US" sz="1800" dirty="0"/>
              <a:t>大部分依赖组件在</a:t>
            </a:r>
            <a:r>
              <a:rPr lang="en-US" altLang="zh-CN" sz="1800" dirty="0"/>
              <a:t>Unity</a:t>
            </a:r>
            <a:r>
              <a:rPr lang="zh-CN" altLang="en-US" sz="1800" dirty="0"/>
              <a:t>内部，相当于黑盒状态</a:t>
            </a:r>
          </a:p>
        </p:txBody>
      </p:sp>
    </p:spTree>
    <p:extLst>
      <p:ext uri="{BB962C8B-B14F-4D97-AF65-F5344CB8AC3E}">
        <p14:creationId xmlns:p14="http://schemas.microsoft.com/office/powerpoint/2010/main" val="38587831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/>
        </p:nvSpPr>
        <p:spPr bwMode="auto">
          <a:xfrm>
            <a:off x="1410449" y="1979736"/>
            <a:ext cx="1465580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 录</a:t>
            </a:r>
          </a:p>
        </p:txBody>
      </p:sp>
      <p:sp>
        <p:nvSpPr>
          <p:cNvPr id="61" name="文本框 6"/>
          <p:cNvSpPr txBox="1">
            <a:spLocks noChangeArrowheads="1"/>
          </p:cNvSpPr>
          <p:nvPr/>
        </p:nvSpPr>
        <p:spPr bwMode="auto">
          <a:xfrm>
            <a:off x="4632514" y="1052244"/>
            <a:ext cx="9956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项目简介</a:t>
            </a:r>
          </a:p>
        </p:txBody>
      </p:sp>
      <p:sp>
        <p:nvSpPr>
          <p:cNvPr id="62" name="矩形 61"/>
          <p:cNvSpPr/>
          <p:nvPr/>
        </p:nvSpPr>
        <p:spPr>
          <a:xfrm>
            <a:off x="4632514" y="1335824"/>
            <a:ext cx="106045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Project Description</a:t>
            </a:r>
          </a:p>
        </p:txBody>
      </p:sp>
      <p:sp>
        <p:nvSpPr>
          <p:cNvPr id="63" name="椭圆 62"/>
          <p:cNvSpPr/>
          <p:nvPr/>
        </p:nvSpPr>
        <p:spPr>
          <a:xfrm>
            <a:off x="4191642" y="1057579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1</a:t>
            </a:r>
            <a:endParaRPr lang="zh-CN" altLang="en-US" sz="1600">
              <a:latin typeface="+mj-lt"/>
            </a:endParaRPr>
          </a:p>
        </p:txBody>
      </p:sp>
      <p:sp>
        <p:nvSpPr>
          <p:cNvPr id="64" name="文本框 6"/>
          <p:cNvSpPr txBox="1">
            <a:spLocks noChangeArrowheads="1"/>
          </p:cNvSpPr>
          <p:nvPr/>
        </p:nvSpPr>
        <p:spPr bwMode="auto">
          <a:xfrm>
            <a:off x="4632514" y="2010324"/>
            <a:ext cx="9956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游玩方法</a:t>
            </a:r>
          </a:p>
        </p:txBody>
      </p:sp>
      <p:sp>
        <p:nvSpPr>
          <p:cNvPr id="65" name="矩形 64"/>
          <p:cNvSpPr/>
          <p:nvPr/>
        </p:nvSpPr>
        <p:spPr>
          <a:xfrm>
            <a:off x="4632514" y="2293904"/>
            <a:ext cx="682625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Instruction</a:t>
            </a:r>
          </a:p>
        </p:txBody>
      </p:sp>
      <p:sp>
        <p:nvSpPr>
          <p:cNvPr id="66" name="椭圆 65"/>
          <p:cNvSpPr/>
          <p:nvPr/>
        </p:nvSpPr>
        <p:spPr>
          <a:xfrm>
            <a:off x="4191642" y="2025138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2</a:t>
            </a:r>
            <a:endParaRPr lang="zh-CN" altLang="en-US" sz="1600">
              <a:latin typeface="+mj-lt"/>
            </a:endParaRPr>
          </a:p>
        </p:txBody>
      </p:sp>
      <p:sp>
        <p:nvSpPr>
          <p:cNvPr id="67" name="文本框 66"/>
          <p:cNvSpPr txBox="1">
            <a:spLocks noChangeArrowheads="1"/>
          </p:cNvSpPr>
          <p:nvPr/>
        </p:nvSpPr>
        <p:spPr bwMode="auto">
          <a:xfrm>
            <a:off x="4632514" y="2955815"/>
            <a:ext cx="88773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j-ea"/>
                <a:ea typeface="+mj-ea"/>
              </a:rPr>
              <a:t>VISION</a:t>
            </a:r>
          </a:p>
        </p:txBody>
      </p:sp>
      <p:sp>
        <p:nvSpPr>
          <p:cNvPr id="68" name="文本框 6"/>
          <p:cNvSpPr txBox="1">
            <a:spLocks noChangeArrowheads="1"/>
          </p:cNvSpPr>
          <p:nvPr/>
        </p:nvSpPr>
        <p:spPr bwMode="auto">
          <a:xfrm>
            <a:off x="7218045" y="256906"/>
            <a:ext cx="99631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用例</a:t>
            </a:r>
          </a:p>
        </p:txBody>
      </p:sp>
      <p:sp>
        <p:nvSpPr>
          <p:cNvPr id="69" name="矩形 68"/>
          <p:cNvSpPr/>
          <p:nvPr/>
        </p:nvSpPr>
        <p:spPr>
          <a:xfrm>
            <a:off x="4632514" y="3239395"/>
            <a:ext cx="50165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VISION</a:t>
            </a:r>
          </a:p>
        </p:txBody>
      </p:sp>
      <p:sp>
        <p:nvSpPr>
          <p:cNvPr id="70" name="矩形 69"/>
          <p:cNvSpPr/>
          <p:nvPr/>
        </p:nvSpPr>
        <p:spPr>
          <a:xfrm>
            <a:off x="7609439" y="532247"/>
            <a:ext cx="59817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Use Case</a:t>
            </a:r>
          </a:p>
        </p:txBody>
      </p:sp>
      <p:sp>
        <p:nvSpPr>
          <p:cNvPr id="71" name="椭圆 70"/>
          <p:cNvSpPr/>
          <p:nvPr/>
        </p:nvSpPr>
        <p:spPr>
          <a:xfrm>
            <a:off x="4191642" y="2992697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3</a:t>
            </a:r>
            <a:endParaRPr lang="zh-CN" altLang="en-US" sz="1600">
              <a:latin typeface="+mj-lt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8318507" y="266192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5</a:t>
            </a:r>
          </a:p>
        </p:txBody>
      </p:sp>
      <p:sp>
        <p:nvSpPr>
          <p:cNvPr id="19" name="菱形 18"/>
          <p:cNvSpPr/>
          <p:nvPr/>
        </p:nvSpPr>
        <p:spPr>
          <a:xfrm>
            <a:off x="758557" y="1283601"/>
            <a:ext cx="2769365" cy="2769365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 bwMode="auto">
          <a:xfrm>
            <a:off x="1213600" y="2693776"/>
            <a:ext cx="18592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2400" kern="100">
                <a:solidFill>
                  <a:schemeClr val="accent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rPr>
              <a:t>CONTENTS</a:t>
            </a:r>
            <a:endParaRPr lang="zh-CN" altLang="en-US" sz="2400" kern="100">
              <a:solidFill>
                <a:schemeClr val="accent1"/>
              </a:solidFill>
              <a:latin typeface="+mj-lt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6"/>
          <p:cNvSpPr txBox="1">
            <a:spLocks noChangeArrowheads="1"/>
          </p:cNvSpPr>
          <p:nvPr/>
        </p:nvSpPr>
        <p:spPr bwMode="auto">
          <a:xfrm>
            <a:off x="6405245" y="1220836"/>
            <a:ext cx="180975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架构</a:t>
            </a:r>
          </a:p>
        </p:txBody>
      </p:sp>
      <p:sp>
        <p:nvSpPr>
          <p:cNvPr id="6" name="矩形 5"/>
          <p:cNvSpPr/>
          <p:nvPr/>
        </p:nvSpPr>
        <p:spPr>
          <a:xfrm>
            <a:off x="7451324" y="1485382"/>
            <a:ext cx="756285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Architecture</a:t>
            </a:r>
          </a:p>
        </p:txBody>
      </p:sp>
      <p:sp>
        <p:nvSpPr>
          <p:cNvPr id="7" name="椭圆 6"/>
          <p:cNvSpPr/>
          <p:nvPr/>
        </p:nvSpPr>
        <p:spPr>
          <a:xfrm>
            <a:off x="8318507" y="1230122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6</a:t>
            </a:r>
          </a:p>
        </p:txBody>
      </p:sp>
      <p:sp>
        <p:nvSpPr>
          <p:cNvPr id="8" name="文本框 6"/>
          <p:cNvSpPr txBox="1">
            <a:spLocks noChangeArrowheads="1"/>
          </p:cNvSpPr>
          <p:nvPr/>
        </p:nvSpPr>
        <p:spPr bwMode="auto">
          <a:xfrm>
            <a:off x="7624679" y="2196847"/>
            <a:ext cx="5892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界面</a:t>
            </a:r>
          </a:p>
        </p:txBody>
      </p:sp>
      <p:sp>
        <p:nvSpPr>
          <p:cNvPr id="9" name="矩形 8"/>
          <p:cNvSpPr/>
          <p:nvPr/>
        </p:nvSpPr>
        <p:spPr>
          <a:xfrm>
            <a:off x="7624679" y="2476617"/>
            <a:ext cx="597535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Interface</a:t>
            </a:r>
          </a:p>
        </p:txBody>
      </p:sp>
      <p:sp>
        <p:nvSpPr>
          <p:cNvPr id="10" name="椭圆 9"/>
          <p:cNvSpPr/>
          <p:nvPr/>
        </p:nvSpPr>
        <p:spPr>
          <a:xfrm>
            <a:off x="8318507" y="2206117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7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398739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 bwMode="auto">
          <a:xfrm>
            <a:off x="278388" y="4667204"/>
            <a:ext cx="103124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2021-01-08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8507553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7599820" y="4667204"/>
            <a:ext cx="130302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200" i="1" dirty="0">
                <a:sym typeface="+mn-ea"/>
              </a:rPr>
              <a:t>Endless Memories</a:t>
            </a:r>
            <a:endParaRPr lang="en-US" altLang="zh-CN" sz="1200" i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A6C0E5F-EEA1-43F8-937E-3B2D7424E2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2514" y="3725041"/>
            <a:ext cx="59503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需求</a:t>
            </a:r>
            <a:endParaRPr lang="en-US" altLang="zh-CN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64E6B5EA-E21D-4B59-B968-FBF71C805944}"/>
              </a:ext>
            </a:extLst>
          </p:cNvPr>
          <p:cNvSpPr/>
          <p:nvPr/>
        </p:nvSpPr>
        <p:spPr>
          <a:xfrm>
            <a:off x="4632514" y="4008621"/>
            <a:ext cx="77457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Requirement</a:t>
            </a: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388D13D8-C95E-471A-BDF8-E3A0DE674F70}"/>
              </a:ext>
            </a:extLst>
          </p:cNvPr>
          <p:cNvSpPr/>
          <p:nvPr/>
        </p:nvSpPr>
        <p:spPr>
          <a:xfrm>
            <a:off x="4191642" y="3761923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4</a:t>
            </a:r>
            <a:endParaRPr lang="zh-CN" altLang="en-US" sz="1600" dirty="0">
              <a:latin typeface="+mj-lt"/>
            </a:endParaRPr>
          </a:p>
        </p:txBody>
      </p:sp>
      <p:sp>
        <p:nvSpPr>
          <p:cNvPr id="42" name="文本框 6">
            <a:extLst>
              <a:ext uri="{FF2B5EF4-FFF2-40B4-BE49-F238E27FC236}">
                <a16:creationId xmlns:a16="http://schemas.microsoft.com/office/drawing/2014/main" id="{CC822D05-9754-4EA9-8D2D-82883ACD11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5245" y="3101854"/>
            <a:ext cx="180975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迭代执行情况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8351DAB8-EC92-40FC-90A8-85C78A49014A}"/>
              </a:ext>
            </a:extLst>
          </p:cNvPr>
          <p:cNvSpPr/>
          <p:nvPr/>
        </p:nvSpPr>
        <p:spPr>
          <a:xfrm>
            <a:off x="7625398" y="3366400"/>
            <a:ext cx="58221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Iteration</a:t>
            </a:r>
          </a:p>
        </p:txBody>
      </p:sp>
      <p:sp>
        <p:nvSpPr>
          <p:cNvPr id="44" name="椭圆 43">
            <a:extLst>
              <a:ext uri="{FF2B5EF4-FFF2-40B4-BE49-F238E27FC236}">
                <a16:creationId xmlns:a16="http://schemas.microsoft.com/office/drawing/2014/main" id="{9EBB9997-554A-440D-813F-8A351B86CDDC}"/>
              </a:ext>
            </a:extLst>
          </p:cNvPr>
          <p:cNvSpPr/>
          <p:nvPr/>
        </p:nvSpPr>
        <p:spPr>
          <a:xfrm>
            <a:off x="8318507" y="3111140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8</a:t>
            </a:r>
          </a:p>
        </p:txBody>
      </p:sp>
      <p:sp>
        <p:nvSpPr>
          <p:cNvPr id="45" name="文本框 6">
            <a:extLst>
              <a:ext uri="{FF2B5EF4-FFF2-40B4-BE49-F238E27FC236}">
                <a16:creationId xmlns:a16="http://schemas.microsoft.com/office/drawing/2014/main" id="{0CEA5DA8-95A8-44CE-9485-F1880A4750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4679" y="3991638"/>
            <a:ext cx="59503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测试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A86B312A-E4F3-4149-B920-D65B8B35906B}"/>
              </a:ext>
            </a:extLst>
          </p:cNvPr>
          <p:cNvSpPr/>
          <p:nvPr/>
        </p:nvSpPr>
        <p:spPr>
          <a:xfrm>
            <a:off x="7705548" y="4271408"/>
            <a:ext cx="50206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testing</a:t>
            </a:r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11422DE2-96C7-45E4-A2E8-A0B7880CBBA7}"/>
              </a:ext>
            </a:extLst>
          </p:cNvPr>
          <p:cNvSpPr/>
          <p:nvPr/>
        </p:nvSpPr>
        <p:spPr>
          <a:xfrm>
            <a:off x="8318507" y="4000908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9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 bwMode="auto">
          <a:xfrm>
            <a:off x="4124961" y="2094283"/>
            <a:ext cx="8940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800" kern="10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</a:p>
        </p:txBody>
      </p:sp>
      <p:sp>
        <p:nvSpPr>
          <p:cNvPr id="14" name="矩形 13"/>
          <p:cNvSpPr/>
          <p:nvPr/>
        </p:nvSpPr>
        <p:spPr>
          <a:xfrm>
            <a:off x="4139565" y="2617504"/>
            <a:ext cx="864870" cy="252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5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SUMMARY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4441372" y="296188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任意多边形 22"/>
          <p:cNvSpPr/>
          <p:nvPr/>
        </p:nvSpPr>
        <p:spPr>
          <a:xfrm>
            <a:off x="2496968" y="-465601"/>
            <a:ext cx="4171119" cy="2085559"/>
          </a:xfrm>
          <a:custGeom>
            <a:avLst/>
            <a:gdLst>
              <a:gd name="connsiteX0" fmla="*/ 0 w 3557939"/>
              <a:gd name="connsiteY0" fmla="*/ 0 h 1778969"/>
              <a:gd name="connsiteX1" fmla="*/ 3557939 w 3557939"/>
              <a:gd name="connsiteY1" fmla="*/ 0 h 1778969"/>
              <a:gd name="connsiteX2" fmla="*/ 1778970 w 3557939"/>
              <a:gd name="connsiteY2" fmla="*/ 1778969 h 177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7939" h="1778969">
                <a:moveTo>
                  <a:pt x="0" y="0"/>
                </a:moveTo>
                <a:lnTo>
                  <a:pt x="3557939" y="0"/>
                </a:lnTo>
                <a:lnTo>
                  <a:pt x="1778970" y="1778969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菱形 24"/>
          <p:cNvSpPr/>
          <p:nvPr/>
        </p:nvSpPr>
        <p:spPr>
          <a:xfrm>
            <a:off x="2184101" y="229604"/>
            <a:ext cx="4775798" cy="4775798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Freeform 10"/>
          <p:cNvSpPr>
            <a:spLocks noEditPoints="1"/>
          </p:cNvSpPr>
          <p:nvPr/>
        </p:nvSpPr>
        <p:spPr bwMode="auto">
          <a:xfrm>
            <a:off x="4363754" y="704826"/>
            <a:ext cx="443161" cy="501780"/>
          </a:xfrm>
          <a:custGeom>
            <a:avLst/>
            <a:gdLst>
              <a:gd name="T0" fmla="*/ 41 w 706"/>
              <a:gd name="T1" fmla="*/ 680 h 800"/>
              <a:gd name="T2" fmla="*/ 39 w 706"/>
              <a:gd name="T3" fmla="*/ 273 h 800"/>
              <a:gd name="T4" fmla="*/ 243 w 706"/>
              <a:gd name="T5" fmla="*/ 109 h 800"/>
              <a:gd name="T6" fmla="*/ 237 w 706"/>
              <a:gd name="T7" fmla="*/ 90 h 800"/>
              <a:gd name="T8" fmla="*/ 545 w 706"/>
              <a:gd name="T9" fmla="*/ 40 h 800"/>
              <a:gd name="T10" fmla="*/ 600 w 706"/>
              <a:gd name="T11" fmla="*/ 95 h 800"/>
              <a:gd name="T12" fmla="*/ 640 w 706"/>
              <a:gd name="T13" fmla="*/ 231 h 800"/>
              <a:gd name="T14" fmla="*/ 611 w 706"/>
              <a:gd name="T15" fmla="*/ 28 h 800"/>
              <a:gd name="T16" fmla="*/ 600 w 706"/>
              <a:gd name="T17" fmla="*/ 17 h 800"/>
              <a:gd name="T18" fmla="*/ 586 w 706"/>
              <a:gd name="T19" fmla="*/ 10 h 800"/>
              <a:gd name="T20" fmla="*/ 570 w 706"/>
              <a:gd name="T21" fmla="*/ 3 h 800"/>
              <a:gd name="T22" fmla="*/ 554 w 706"/>
              <a:gd name="T23" fmla="*/ 0 h 800"/>
              <a:gd name="T24" fmla="*/ 127 w 706"/>
              <a:gd name="T25" fmla="*/ 0 h 800"/>
              <a:gd name="T26" fmla="*/ 122 w 706"/>
              <a:gd name="T27" fmla="*/ 1 h 800"/>
              <a:gd name="T28" fmla="*/ 115 w 706"/>
              <a:gd name="T29" fmla="*/ 4 h 800"/>
              <a:gd name="T30" fmla="*/ 109 w 706"/>
              <a:gd name="T31" fmla="*/ 14 h 800"/>
              <a:gd name="T32" fmla="*/ 0 w 706"/>
              <a:gd name="T33" fmla="*/ 288 h 800"/>
              <a:gd name="T34" fmla="*/ 28 w 706"/>
              <a:gd name="T35" fmla="*/ 732 h 800"/>
              <a:gd name="T36" fmla="*/ 199 w 706"/>
              <a:gd name="T37" fmla="*/ 760 h 800"/>
              <a:gd name="T38" fmla="*/ 94 w 706"/>
              <a:gd name="T39" fmla="*/ 720 h 800"/>
              <a:gd name="T40" fmla="*/ 47 w 706"/>
              <a:gd name="T41" fmla="*/ 693 h 800"/>
              <a:gd name="T42" fmla="*/ 480 w 706"/>
              <a:gd name="T43" fmla="*/ 320 h 800"/>
              <a:gd name="T44" fmla="*/ 146 w 706"/>
              <a:gd name="T45" fmla="*/ 360 h 800"/>
              <a:gd name="T46" fmla="*/ 400 w 706"/>
              <a:gd name="T47" fmla="*/ 413 h 800"/>
              <a:gd name="T48" fmla="*/ 146 w 706"/>
              <a:gd name="T49" fmla="*/ 453 h 800"/>
              <a:gd name="T50" fmla="*/ 400 w 706"/>
              <a:gd name="T51" fmla="*/ 413 h 800"/>
              <a:gd name="T52" fmla="*/ 306 w 706"/>
              <a:gd name="T53" fmla="*/ 547 h 800"/>
              <a:gd name="T54" fmla="*/ 146 w 706"/>
              <a:gd name="T55" fmla="*/ 507 h 800"/>
              <a:gd name="T56" fmla="*/ 146 w 706"/>
              <a:gd name="T57" fmla="*/ 227 h 800"/>
              <a:gd name="T58" fmla="*/ 533 w 706"/>
              <a:gd name="T59" fmla="*/ 267 h 800"/>
              <a:gd name="T60" fmla="*/ 146 w 706"/>
              <a:gd name="T61" fmla="*/ 227 h 800"/>
              <a:gd name="T62" fmla="*/ 339 w 706"/>
              <a:gd name="T63" fmla="*/ 591 h 800"/>
              <a:gd name="T64" fmla="*/ 603 w 706"/>
              <a:gd name="T65" fmla="*/ 337 h 800"/>
              <a:gd name="T66" fmla="*/ 638 w 706"/>
              <a:gd name="T67" fmla="*/ 337 h 800"/>
              <a:gd name="T68" fmla="*/ 693 w 706"/>
              <a:gd name="T69" fmla="*/ 385 h 800"/>
              <a:gd name="T70" fmla="*/ 693 w 706"/>
              <a:gd name="T71" fmla="*/ 450 h 800"/>
              <a:gd name="T72" fmla="*/ 339 w 706"/>
              <a:gd name="T73" fmla="*/ 591 h 800"/>
              <a:gd name="T74" fmla="*/ 270 w 706"/>
              <a:gd name="T75" fmla="*/ 658 h 800"/>
              <a:gd name="T76" fmla="*/ 226 w 706"/>
              <a:gd name="T77" fmla="*/ 800 h 800"/>
              <a:gd name="T78" fmla="*/ 414 w 706"/>
              <a:gd name="T79" fmla="*/ 723 h 800"/>
              <a:gd name="T80" fmla="*/ 594 w 706"/>
              <a:gd name="T81" fmla="*/ 703 h 800"/>
              <a:gd name="T82" fmla="*/ 460 w 706"/>
              <a:gd name="T83" fmla="*/ 719 h 800"/>
              <a:gd name="T84" fmla="*/ 553 w 706"/>
              <a:gd name="T85" fmla="*/ 760 h 800"/>
              <a:gd name="T86" fmla="*/ 653 w 706"/>
              <a:gd name="T87" fmla="*/ 663 h 800"/>
              <a:gd name="T88" fmla="*/ 611 w 706"/>
              <a:gd name="T89" fmla="*/ 587 h 800"/>
              <a:gd name="T90" fmla="*/ 594 w 706"/>
              <a:gd name="T91" fmla="*/ 703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06" h="800">
                <a:moveTo>
                  <a:pt x="47" y="693"/>
                </a:moveTo>
                <a:cubicBezTo>
                  <a:pt x="44" y="689"/>
                  <a:pt x="43" y="684"/>
                  <a:pt x="41" y="680"/>
                </a:cubicBezTo>
                <a:cubicBezTo>
                  <a:pt x="40" y="675"/>
                  <a:pt x="39" y="670"/>
                  <a:pt x="39" y="665"/>
                </a:cubicBezTo>
                <a:cubicBezTo>
                  <a:pt x="39" y="273"/>
                  <a:pt x="39" y="273"/>
                  <a:pt x="39" y="273"/>
                </a:cubicBezTo>
                <a:cubicBezTo>
                  <a:pt x="238" y="119"/>
                  <a:pt x="238" y="119"/>
                  <a:pt x="238" y="119"/>
                </a:cubicBezTo>
                <a:cubicBezTo>
                  <a:pt x="241" y="115"/>
                  <a:pt x="243" y="112"/>
                  <a:pt x="243" y="109"/>
                </a:cubicBezTo>
                <a:cubicBezTo>
                  <a:pt x="244" y="105"/>
                  <a:pt x="244" y="102"/>
                  <a:pt x="242" y="98"/>
                </a:cubicBezTo>
                <a:cubicBezTo>
                  <a:pt x="241" y="95"/>
                  <a:pt x="239" y="92"/>
                  <a:pt x="237" y="90"/>
                </a:cubicBezTo>
                <a:cubicBezTo>
                  <a:pt x="179" y="40"/>
                  <a:pt x="179" y="40"/>
                  <a:pt x="179" y="40"/>
                </a:cubicBezTo>
                <a:cubicBezTo>
                  <a:pt x="545" y="40"/>
                  <a:pt x="545" y="40"/>
                  <a:pt x="545" y="40"/>
                </a:cubicBezTo>
                <a:cubicBezTo>
                  <a:pt x="560" y="40"/>
                  <a:pt x="573" y="45"/>
                  <a:pt x="584" y="56"/>
                </a:cubicBezTo>
                <a:cubicBezTo>
                  <a:pt x="595" y="67"/>
                  <a:pt x="600" y="80"/>
                  <a:pt x="600" y="95"/>
                </a:cubicBezTo>
                <a:cubicBezTo>
                  <a:pt x="600" y="270"/>
                  <a:pt x="600" y="270"/>
                  <a:pt x="600" y="270"/>
                </a:cubicBezTo>
                <a:cubicBezTo>
                  <a:pt x="640" y="231"/>
                  <a:pt x="640" y="231"/>
                  <a:pt x="640" y="231"/>
                </a:cubicBezTo>
                <a:cubicBezTo>
                  <a:pt x="640" y="95"/>
                  <a:pt x="640" y="95"/>
                  <a:pt x="640" y="95"/>
                </a:cubicBezTo>
                <a:cubicBezTo>
                  <a:pt x="640" y="69"/>
                  <a:pt x="630" y="47"/>
                  <a:pt x="611" y="28"/>
                </a:cubicBezTo>
                <a:cubicBezTo>
                  <a:pt x="609" y="26"/>
                  <a:pt x="607" y="24"/>
                  <a:pt x="606" y="22"/>
                </a:cubicBezTo>
                <a:cubicBezTo>
                  <a:pt x="604" y="21"/>
                  <a:pt x="602" y="19"/>
                  <a:pt x="600" y="17"/>
                </a:cubicBezTo>
                <a:cubicBezTo>
                  <a:pt x="592" y="13"/>
                  <a:pt x="592" y="13"/>
                  <a:pt x="592" y="13"/>
                </a:cubicBezTo>
                <a:cubicBezTo>
                  <a:pt x="590" y="11"/>
                  <a:pt x="588" y="10"/>
                  <a:pt x="586" y="10"/>
                </a:cubicBezTo>
                <a:cubicBezTo>
                  <a:pt x="578" y="6"/>
                  <a:pt x="578" y="6"/>
                  <a:pt x="578" y="6"/>
                </a:cubicBezTo>
                <a:cubicBezTo>
                  <a:pt x="576" y="5"/>
                  <a:pt x="573" y="4"/>
                  <a:pt x="570" y="3"/>
                </a:cubicBezTo>
                <a:cubicBezTo>
                  <a:pt x="567" y="2"/>
                  <a:pt x="565" y="2"/>
                  <a:pt x="562" y="1"/>
                </a:cubicBezTo>
                <a:cubicBezTo>
                  <a:pt x="559" y="1"/>
                  <a:pt x="557" y="1"/>
                  <a:pt x="554" y="0"/>
                </a:cubicBezTo>
                <a:cubicBezTo>
                  <a:pt x="551" y="0"/>
                  <a:pt x="548" y="0"/>
                  <a:pt x="545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2" y="1"/>
                  <a:pt x="122" y="1"/>
                  <a:pt x="122" y="1"/>
                </a:cubicBezTo>
                <a:cubicBezTo>
                  <a:pt x="120" y="2"/>
                  <a:pt x="118" y="2"/>
                  <a:pt x="118" y="2"/>
                </a:cubicBezTo>
                <a:cubicBezTo>
                  <a:pt x="117" y="3"/>
                  <a:pt x="116" y="3"/>
                  <a:pt x="115" y="4"/>
                </a:cubicBezTo>
                <a:cubicBezTo>
                  <a:pt x="110" y="10"/>
                  <a:pt x="110" y="10"/>
                  <a:pt x="110" y="10"/>
                </a:cubicBezTo>
                <a:cubicBezTo>
                  <a:pt x="109" y="12"/>
                  <a:pt x="109" y="13"/>
                  <a:pt x="109" y="14"/>
                </a:cubicBezTo>
                <a:cubicBezTo>
                  <a:pt x="2" y="280"/>
                  <a:pt x="2" y="280"/>
                  <a:pt x="2" y="280"/>
                </a:cubicBezTo>
                <a:cubicBezTo>
                  <a:pt x="0" y="283"/>
                  <a:pt x="0" y="285"/>
                  <a:pt x="0" y="288"/>
                </a:cubicBezTo>
                <a:cubicBezTo>
                  <a:pt x="0" y="665"/>
                  <a:pt x="0" y="665"/>
                  <a:pt x="0" y="665"/>
                </a:cubicBezTo>
                <a:cubicBezTo>
                  <a:pt x="0" y="691"/>
                  <a:pt x="9" y="713"/>
                  <a:pt x="28" y="732"/>
                </a:cubicBezTo>
                <a:cubicBezTo>
                  <a:pt x="46" y="751"/>
                  <a:pt x="68" y="760"/>
                  <a:pt x="94" y="760"/>
                </a:cubicBezTo>
                <a:cubicBezTo>
                  <a:pt x="199" y="760"/>
                  <a:pt x="199" y="760"/>
                  <a:pt x="199" y="760"/>
                </a:cubicBezTo>
                <a:cubicBezTo>
                  <a:pt x="214" y="720"/>
                  <a:pt x="214" y="720"/>
                  <a:pt x="214" y="720"/>
                </a:cubicBezTo>
                <a:cubicBezTo>
                  <a:pt x="94" y="720"/>
                  <a:pt x="94" y="720"/>
                  <a:pt x="94" y="720"/>
                </a:cubicBezTo>
                <a:cubicBezTo>
                  <a:pt x="79" y="720"/>
                  <a:pt x="66" y="715"/>
                  <a:pt x="56" y="704"/>
                </a:cubicBezTo>
                <a:cubicBezTo>
                  <a:pt x="52" y="700"/>
                  <a:pt x="50" y="696"/>
                  <a:pt x="47" y="693"/>
                </a:cubicBezTo>
                <a:close/>
                <a:moveTo>
                  <a:pt x="146" y="320"/>
                </a:moveTo>
                <a:cubicBezTo>
                  <a:pt x="480" y="320"/>
                  <a:pt x="480" y="320"/>
                  <a:pt x="480" y="320"/>
                </a:cubicBezTo>
                <a:cubicBezTo>
                  <a:pt x="480" y="360"/>
                  <a:pt x="480" y="360"/>
                  <a:pt x="480" y="360"/>
                </a:cubicBezTo>
                <a:cubicBezTo>
                  <a:pt x="146" y="360"/>
                  <a:pt x="146" y="360"/>
                  <a:pt x="146" y="360"/>
                </a:cubicBezTo>
                <a:cubicBezTo>
                  <a:pt x="146" y="320"/>
                  <a:pt x="146" y="320"/>
                  <a:pt x="146" y="320"/>
                </a:cubicBezTo>
                <a:close/>
                <a:moveTo>
                  <a:pt x="400" y="413"/>
                </a:moveTo>
                <a:cubicBezTo>
                  <a:pt x="400" y="453"/>
                  <a:pt x="400" y="453"/>
                  <a:pt x="400" y="453"/>
                </a:cubicBezTo>
                <a:cubicBezTo>
                  <a:pt x="146" y="453"/>
                  <a:pt x="146" y="453"/>
                  <a:pt x="146" y="453"/>
                </a:cubicBezTo>
                <a:cubicBezTo>
                  <a:pt x="146" y="413"/>
                  <a:pt x="146" y="413"/>
                  <a:pt x="146" y="413"/>
                </a:cubicBezTo>
                <a:lnTo>
                  <a:pt x="400" y="413"/>
                </a:lnTo>
                <a:close/>
                <a:moveTo>
                  <a:pt x="306" y="507"/>
                </a:moveTo>
                <a:cubicBezTo>
                  <a:pt x="306" y="547"/>
                  <a:pt x="306" y="547"/>
                  <a:pt x="306" y="547"/>
                </a:cubicBezTo>
                <a:cubicBezTo>
                  <a:pt x="146" y="547"/>
                  <a:pt x="146" y="547"/>
                  <a:pt x="146" y="547"/>
                </a:cubicBezTo>
                <a:cubicBezTo>
                  <a:pt x="146" y="507"/>
                  <a:pt x="146" y="507"/>
                  <a:pt x="146" y="507"/>
                </a:cubicBezTo>
                <a:lnTo>
                  <a:pt x="306" y="507"/>
                </a:lnTo>
                <a:close/>
                <a:moveTo>
                  <a:pt x="146" y="227"/>
                </a:moveTo>
                <a:cubicBezTo>
                  <a:pt x="533" y="227"/>
                  <a:pt x="533" y="227"/>
                  <a:pt x="533" y="227"/>
                </a:cubicBezTo>
                <a:cubicBezTo>
                  <a:pt x="533" y="267"/>
                  <a:pt x="533" y="267"/>
                  <a:pt x="533" y="267"/>
                </a:cubicBezTo>
                <a:cubicBezTo>
                  <a:pt x="146" y="267"/>
                  <a:pt x="146" y="267"/>
                  <a:pt x="146" y="267"/>
                </a:cubicBezTo>
                <a:cubicBezTo>
                  <a:pt x="146" y="227"/>
                  <a:pt x="146" y="227"/>
                  <a:pt x="146" y="227"/>
                </a:cubicBezTo>
                <a:cubicBezTo>
                  <a:pt x="146" y="227"/>
                  <a:pt x="146" y="227"/>
                  <a:pt x="146" y="227"/>
                </a:cubicBezTo>
                <a:close/>
                <a:moveTo>
                  <a:pt x="339" y="591"/>
                </a:moveTo>
                <a:cubicBezTo>
                  <a:pt x="588" y="347"/>
                  <a:pt x="588" y="347"/>
                  <a:pt x="588" y="347"/>
                </a:cubicBezTo>
                <a:cubicBezTo>
                  <a:pt x="592" y="342"/>
                  <a:pt x="597" y="339"/>
                  <a:pt x="603" y="337"/>
                </a:cubicBezTo>
                <a:cubicBezTo>
                  <a:pt x="609" y="334"/>
                  <a:pt x="615" y="333"/>
                  <a:pt x="621" y="333"/>
                </a:cubicBezTo>
                <a:cubicBezTo>
                  <a:pt x="627" y="333"/>
                  <a:pt x="632" y="335"/>
                  <a:pt x="638" y="337"/>
                </a:cubicBezTo>
                <a:cubicBezTo>
                  <a:pt x="644" y="339"/>
                  <a:pt x="649" y="343"/>
                  <a:pt x="653" y="347"/>
                </a:cubicBezTo>
                <a:cubicBezTo>
                  <a:pt x="693" y="385"/>
                  <a:pt x="693" y="385"/>
                  <a:pt x="693" y="385"/>
                </a:cubicBezTo>
                <a:cubicBezTo>
                  <a:pt x="702" y="394"/>
                  <a:pt x="706" y="405"/>
                  <a:pt x="706" y="418"/>
                </a:cubicBezTo>
                <a:cubicBezTo>
                  <a:pt x="706" y="430"/>
                  <a:pt x="702" y="441"/>
                  <a:pt x="693" y="450"/>
                </a:cubicBezTo>
                <a:cubicBezTo>
                  <a:pt x="443" y="695"/>
                  <a:pt x="443" y="695"/>
                  <a:pt x="443" y="695"/>
                </a:cubicBezTo>
                <a:lnTo>
                  <a:pt x="339" y="591"/>
                </a:lnTo>
                <a:close/>
                <a:moveTo>
                  <a:pt x="310" y="619"/>
                </a:moveTo>
                <a:cubicBezTo>
                  <a:pt x="270" y="658"/>
                  <a:pt x="270" y="658"/>
                  <a:pt x="270" y="658"/>
                </a:cubicBezTo>
                <a:cubicBezTo>
                  <a:pt x="232" y="782"/>
                  <a:pt x="232" y="782"/>
                  <a:pt x="232" y="782"/>
                </a:cubicBezTo>
                <a:cubicBezTo>
                  <a:pt x="226" y="800"/>
                  <a:pt x="226" y="800"/>
                  <a:pt x="226" y="800"/>
                </a:cubicBezTo>
                <a:cubicBezTo>
                  <a:pt x="377" y="760"/>
                  <a:pt x="377" y="760"/>
                  <a:pt x="377" y="760"/>
                </a:cubicBezTo>
                <a:cubicBezTo>
                  <a:pt x="414" y="723"/>
                  <a:pt x="414" y="723"/>
                  <a:pt x="414" y="723"/>
                </a:cubicBezTo>
                <a:lnTo>
                  <a:pt x="310" y="619"/>
                </a:lnTo>
                <a:close/>
                <a:moveTo>
                  <a:pt x="594" y="703"/>
                </a:moveTo>
                <a:cubicBezTo>
                  <a:pt x="583" y="714"/>
                  <a:pt x="569" y="719"/>
                  <a:pt x="553" y="719"/>
                </a:cubicBezTo>
                <a:cubicBezTo>
                  <a:pt x="460" y="719"/>
                  <a:pt x="460" y="719"/>
                  <a:pt x="460" y="719"/>
                </a:cubicBezTo>
                <a:cubicBezTo>
                  <a:pt x="440" y="760"/>
                  <a:pt x="440" y="760"/>
                  <a:pt x="440" y="760"/>
                </a:cubicBezTo>
                <a:cubicBezTo>
                  <a:pt x="553" y="760"/>
                  <a:pt x="553" y="760"/>
                  <a:pt x="553" y="760"/>
                </a:cubicBezTo>
                <a:cubicBezTo>
                  <a:pt x="580" y="760"/>
                  <a:pt x="604" y="750"/>
                  <a:pt x="624" y="731"/>
                </a:cubicBezTo>
                <a:cubicBezTo>
                  <a:pt x="643" y="712"/>
                  <a:pt x="653" y="689"/>
                  <a:pt x="653" y="663"/>
                </a:cubicBezTo>
                <a:cubicBezTo>
                  <a:pt x="653" y="547"/>
                  <a:pt x="653" y="547"/>
                  <a:pt x="653" y="547"/>
                </a:cubicBezTo>
                <a:cubicBezTo>
                  <a:pt x="611" y="587"/>
                  <a:pt x="611" y="587"/>
                  <a:pt x="611" y="587"/>
                </a:cubicBezTo>
                <a:cubicBezTo>
                  <a:pt x="611" y="663"/>
                  <a:pt x="611" y="663"/>
                  <a:pt x="611" y="663"/>
                </a:cubicBezTo>
                <a:cubicBezTo>
                  <a:pt x="611" y="678"/>
                  <a:pt x="605" y="692"/>
                  <a:pt x="594" y="70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8507553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7599820" y="4667204"/>
            <a:ext cx="130302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200" i="1" dirty="0">
                <a:sym typeface="+mn-ea"/>
              </a:rPr>
              <a:t>Endless Memories</a:t>
            </a:r>
            <a:endParaRPr lang="en-US" altLang="zh-CN" sz="1200" i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>
            <a:extLst>
              <a:ext uri="{FF2B5EF4-FFF2-40B4-BE49-F238E27FC236}">
                <a16:creationId xmlns:a16="http://schemas.microsoft.com/office/drawing/2014/main" id="{7A54704B-1355-4C51-BD27-0644CB8365F4}"/>
              </a:ext>
            </a:extLst>
          </p:cNvPr>
          <p:cNvSpPr/>
          <p:nvPr/>
        </p:nvSpPr>
        <p:spPr>
          <a:xfrm flipH="1">
            <a:off x="195316" y="880534"/>
            <a:ext cx="2730764" cy="1320800"/>
          </a:xfrm>
          <a:custGeom>
            <a:avLst/>
            <a:gdLst>
              <a:gd name="connsiteX0" fmla="*/ 5827294 w 5827294"/>
              <a:gd name="connsiteY0" fmla="*/ 0 h 1320800"/>
              <a:gd name="connsiteX1" fmla="*/ 2913647 w 5827294"/>
              <a:gd name="connsiteY1" fmla="*/ 19023 h 1320800"/>
              <a:gd name="connsiteX2" fmla="*/ 0 w 5827294"/>
              <a:gd name="connsiteY2" fmla="*/ 0 h 1320800"/>
              <a:gd name="connsiteX3" fmla="*/ 2709334 w 5827294"/>
              <a:gd name="connsiteY3" fmla="*/ 917787 h 1320800"/>
              <a:gd name="connsiteX4" fmla="*/ 2507827 w 5827294"/>
              <a:gd name="connsiteY4" fmla="*/ 917787 h 1320800"/>
              <a:gd name="connsiteX5" fmla="*/ 2910841 w 5827294"/>
              <a:gd name="connsiteY5" fmla="*/ 1320800 h 1320800"/>
              <a:gd name="connsiteX6" fmla="*/ 2913647 w 5827294"/>
              <a:gd name="connsiteY6" fmla="*/ 1317994 h 1320800"/>
              <a:gd name="connsiteX7" fmla="*/ 2916453 w 5827294"/>
              <a:gd name="connsiteY7" fmla="*/ 1320800 h 1320800"/>
              <a:gd name="connsiteX8" fmla="*/ 3319467 w 5827294"/>
              <a:gd name="connsiteY8" fmla="*/ 917787 h 1320800"/>
              <a:gd name="connsiteX9" fmla="*/ 3117960 w 5827294"/>
              <a:gd name="connsiteY9" fmla="*/ 917787 h 1320800"/>
              <a:gd name="connsiteX10" fmla="*/ 5827294 w 5827294"/>
              <a:gd name="connsiteY10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827294" h="1320800">
                <a:moveTo>
                  <a:pt x="5827294" y="0"/>
                </a:moveTo>
                <a:lnTo>
                  <a:pt x="2913647" y="19023"/>
                </a:lnTo>
                <a:lnTo>
                  <a:pt x="0" y="0"/>
                </a:lnTo>
                <a:cubicBezTo>
                  <a:pt x="2122311" y="14675"/>
                  <a:pt x="2713850" y="530579"/>
                  <a:pt x="2709334" y="917787"/>
                </a:cubicBezTo>
                <a:lnTo>
                  <a:pt x="2507827" y="917787"/>
                </a:lnTo>
                <a:lnTo>
                  <a:pt x="2910841" y="1320800"/>
                </a:lnTo>
                <a:lnTo>
                  <a:pt x="2913647" y="1317994"/>
                </a:lnTo>
                <a:lnTo>
                  <a:pt x="2916453" y="1320800"/>
                </a:lnTo>
                <a:lnTo>
                  <a:pt x="3319467" y="917787"/>
                </a:lnTo>
                <a:lnTo>
                  <a:pt x="3117960" y="917787"/>
                </a:lnTo>
                <a:cubicBezTo>
                  <a:pt x="3113444" y="530579"/>
                  <a:pt x="3704983" y="14675"/>
                  <a:pt x="5827294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34A189-6B53-4639-961C-36EF3932313D}"/>
              </a:ext>
            </a:extLst>
          </p:cNvPr>
          <p:cNvSpPr txBox="1"/>
          <p:nvPr/>
        </p:nvSpPr>
        <p:spPr>
          <a:xfrm>
            <a:off x="3129280" y="833121"/>
            <a:ext cx="45704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/>
              <a:t>未成熟团队的游戏开发是一个精简化的过程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不断舍弃不必要，冗余的部分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体现游戏核心价值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36BC4AF-FB31-4B36-AC23-973859D7050D}"/>
              </a:ext>
            </a:extLst>
          </p:cNvPr>
          <p:cNvSpPr txBox="1"/>
          <p:nvPr/>
        </p:nvSpPr>
        <p:spPr>
          <a:xfrm>
            <a:off x="676844" y="2865020"/>
            <a:ext cx="30059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代码需要规划好类图进行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抑制马上要写的冲动</a:t>
            </a:r>
            <a:endParaRPr lang="en-US" altLang="zh-CN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A7421BA-3195-4404-83BD-4970995C29FC}"/>
              </a:ext>
            </a:extLst>
          </p:cNvPr>
          <p:cNvSpPr/>
          <p:nvPr/>
        </p:nvSpPr>
        <p:spPr bwMode="auto">
          <a:xfrm>
            <a:off x="90232" y="205900"/>
            <a:ext cx="166904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项目层面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E4A77151-5896-4BF9-B88D-C6AEC2004158}"/>
              </a:ext>
            </a:extLst>
          </p:cNvPr>
          <p:cNvSpPr/>
          <p:nvPr/>
        </p:nvSpPr>
        <p:spPr>
          <a:xfrm>
            <a:off x="1343951" y="2201334"/>
            <a:ext cx="433493" cy="3928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对话气泡: 椭圆形 38">
            <a:extLst>
              <a:ext uri="{FF2B5EF4-FFF2-40B4-BE49-F238E27FC236}">
                <a16:creationId xmlns:a16="http://schemas.microsoft.com/office/drawing/2014/main" id="{F19E29B2-A183-4CAA-9748-03F101F69CE5}"/>
              </a:ext>
            </a:extLst>
          </p:cNvPr>
          <p:cNvSpPr/>
          <p:nvPr/>
        </p:nvSpPr>
        <p:spPr>
          <a:xfrm>
            <a:off x="5759234" y="3391843"/>
            <a:ext cx="777033" cy="626032"/>
          </a:xfrm>
          <a:prstGeom prst="wedgeEllipseCallout">
            <a:avLst>
              <a:gd name="adj1" fmla="val 36743"/>
              <a:gd name="adj2" fmla="val 512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对话气泡: 椭圆形 39">
            <a:extLst>
              <a:ext uri="{FF2B5EF4-FFF2-40B4-BE49-F238E27FC236}">
                <a16:creationId xmlns:a16="http://schemas.microsoft.com/office/drawing/2014/main" id="{16401A67-CE9F-49C4-8418-94FF98BF617A}"/>
              </a:ext>
            </a:extLst>
          </p:cNvPr>
          <p:cNvSpPr/>
          <p:nvPr/>
        </p:nvSpPr>
        <p:spPr>
          <a:xfrm>
            <a:off x="4485847" y="3117459"/>
            <a:ext cx="1117600" cy="900416"/>
          </a:xfrm>
          <a:prstGeom prst="wedgeEllipseCallout">
            <a:avLst>
              <a:gd name="adj1" fmla="val -48712"/>
              <a:gd name="adj2" fmla="val 602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BC0B45DA-2CF2-4667-92B3-1BCF0DEFC083}"/>
              </a:ext>
            </a:extLst>
          </p:cNvPr>
          <p:cNvGrpSpPr/>
          <p:nvPr/>
        </p:nvGrpSpPr>
        <p:grpSpPr>
          <a:xfrm>
            <a:off x="4696207" y="3306031"/>
            <a:ext cx="656756" cy="523272"/>
            <a:chOff x="6147750" y="2397760"/>
            <a:chExt cx="903290" cy="719699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651588F3-5080-46B6-982D-74BCCDBDCB1F}"/>
                </a:ext>
              </a:extLst>
            </p:cNvPr>
            <p:cNvSpPr/>
            <p:nvPr/>
          </p:nvSpPr>
          <p:spPr>
            <a:xfrm>
              <a:off x="6147750" y="2397760"/>
              <a:ext cx="903290" cy="7196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8416CA2F-C5B6-4F77-866B-64A86BEE0B80}"/>
                </a:ext>
              </a:extLst>
            </p:cNvPr>
            <p:cNvSpPr/>
            <p:nvPr/>
          </p:nvSpPr>
          <p:spPr>
            <a:xfrm>
              <a:off x="6147750" y="2397760"/>
              <a:ext cx="903290" cy="18997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D2D4E93F-5A0A-47FE-98FB-FFB604B35FA2}"/>
              </a:ext>
            </a:extLst>
          </p:cNvPr>
          <p:cNvGrpSpPr/>
          <p:nvPr/>
        </p:nvGrpSpPr>
        <p:grpSpPr>
          <a:xfrm>
            <a:off x="5940471" y="3528907"/>
            <a:ext cx="377025" cy="300396"/>
            <a:chOff x="6147750" y="2397760"/>
            <a:chExt cx="903290" cy="719699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532DF7BA-9F7E-41FC-AC4C-6659F8A94793}"/>
                </a:ext>
              </a:extLst>
            </p:cNvPr>
            <p:cNvSpPr/>
            <p:nvPr/>
          </p:nvSpPr>
          <p:spPr>
            <a:xfrm>
              <a:off x="6147750" y="2397760"/>
              <a:ext cx="903290" cy="7196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18BCC45D-8DA5-433E-A736-8ACC2B573066}"/>
                </a:ext>
              </a:extLst>
            </p:cNvPr>
            <p:cNvSpPr/>
            <p:nvPr/>
          </p:nvSpPr>
          <p:spPr>
            <a:xfrm>
              <a:off x="6147750" y="2397760"/>
              <a:ext cx="903290" cy="18997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86567715"/>
      </p:ext>
    </p:extLst>
  </p:cSld>
  <p:clrMapOvr>
    <a:masterClrMapping/>
  </p:clrMapOvr>
  <p:transition spd="slow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834A189-6B53-4639-961C-36EF3932313D}"/>
              </a:ext>
            </a:extLst>
          </p:cNvPr>
          <p:cNvSpPr txBox="1"/>
          <p:nvPr/>
        </p:nvSpPr>
        <p:spPr>
          <a:xfrm>
            <a:off x="633009" y="792481"/>
            <a:ext cx="2252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u="sng" dirty="0"/>
              <a:t>“消除代码臭味”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36BC4AF-FB31-4B36-AC23-973859D7050D}"/>
              </a:ext>
            </a:extLst>
          </p:cNvPr>
          <p:cNvSpPr txBox="1"/>
          <p:nvPr/>
        </p:nvSpPr>
        <p:spPr>
          <a:xfrm>
            <a:off x="627323" y="1354566"/>
            <a:ext cx="335540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1.</a:t>
            </a:r>
            <a:r>
              <a:rPr lang="zh-CN" altLang="en-US" sz="2000" dirty="0"/>
              <a:t>传球游戏</a:t>
            </a:r>
            <a:endParaRPr lang="en-US" altLang="zh-CN" sz="2000" dirty="0"/>
          </a:p>
          <a:p>
            <a:r>
              <a:rPr lang="zh-CN" altLang="en-US" sz="2000" dirty="0"/>
              <a:t>无意义的调用中介</a:t>
            </a:r>
            <a:r>
              <a:rPr lang="en-US" altLang="zh-CN" sz="2000" dirty="0"/>
              <a:t>/</a:t>
            </a:r>
            <a:r>
              <a:rPr lang="zh-CN" altLang="en-US" sz="2000" dirty="0"/>
              <a:t>中层抽象</a:t>
            </a:r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2.</a:t>
            </a:r>
            <a:r>
              <a:rPr lang="zh-CN" altLang="en-US" sz="2000" dirty="0"/>
              <a:t>肢体分裂</a:t>
            </a:r>
            <a:endParaRPr lang="en-US" altLang="zh-CN" sz="2000" dirty="0"/>
          </a:p>
          <a:p>
            <a:r>
              <a:rPr lang="zh-CN" altLang="en-US" sz="2000" dirty="0"/>
              <a:t>分权、无主体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A7421BA-3195-4404-83BD-4970995C29FC}"/>
              </a:ext>
            </a:extLst>
          </p:cNvPr>
          <p:cNvSpPr/>
          <p:nvPr/>
        </p:nvSpPr>
        <p:spPr bwMode="auto">
          <a:xfrm>
            <a:off x="90232" y="205900"/>
            <a:ext cx="166904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代码层面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4220118-6536-40DD-88FD-CD41BF2F2E8E}"/>
              </a:ext>
            </a:extLst>
          </p:cNvPr>
          <p:cNvGrpSpPr/>
          <p:nvPr/>
        </p:nvGrpSpPr>
        <p:grpSpPr>
          <a:xfrm>
            <a:off x="4836837" y="792481"/>
            <a:ext cx="3410669" cy="1206287"/>
            <a:chOff x="3701331" y="792481"/>
            <a:chExt cx="4579558" cy="1619700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72239EE-84F6-40F2-AF31-986E2C29EF99}"/>
                </a:ext>
              </a:extLst>
            </p:cNvPr>
            <p:cNvSpPr/>
            <p:nvPr/>
          </p:nvSpPr>
          <p:spPr>
            <a:xfrm>
              <a:off x="4198412" y="792482"/>
              <a:ext cx="887307" cy="5757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77E46CFC-DF13-47B3-B259-487ACB7C33DD}"/>
                </a:ext>
              </a:extLst>
            </p:cNvPr>
            <p:cNvSpPr/>
            <p:nvPr/>
          </p:nvSpPr>
          <p:spPr>
            <a:xfrm>
              <a:off x="5685939" y="792481"/>
              <a:ext cx="887307" cy="57573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>
                  <a:solidFill>
                    <a:sysClr val="windowText" lastClr="000000"/>
                  </a:solidFill>
                </a:rPr>
                <a:t>传球</a:t>
              </a: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C7729BA1-540E-4805-B811-2977D825C449}"/>
                </a:ext>
              </a:extLst>
            </p:cNvPr>
            <p:cNvCxnSpPr>
              <a:endCxn id="9" idx="1"/>
            </p:cNvCxnSpPr>
            <p:nvPr/>
          </p:nvCxnSpPr>
          <p:spPr>
            <a:xfrm>
              <a:off x="3701331" y="1080348"/>
              <a:ext cx="497081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BB81D2D1-E2CC-4C65-8BE6-D00B62B0A001}"/>
                </a:ext>
              </a:extLst>
            </p:cNvPr>
            <p:cNvCxnSpPr>
              <a:stCxn id="9" idx="3"/>
              <a:endCxn id="10" idx="1"/>
            </p:cNvCxnSpPr>
            <p:nvPr/>
          </p:nvCxnSpPr>
          <p:spPr>
            <a:xfrm flipV="1">
              <a:off x="5085719" y="1080348"/>
              <a:ext cx="60022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3341054-FA13-46C3-A2FA-7CB125D02F2B}"/>
                </a:ext>
              </a:extLst>
            </p:cNvPr>
            <p:cNvSpPr/>
            <p:nvPr/>
          </p:nvSpPr>
          <p:spPr>
            <a:xfrm>
              <a:off x="7393582" y="792481"/>
              <a:ext cx="887307" cy="5757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75213F6F-6BAA-441F-9B0C-3CEB90B199B6}"/>
                </a:ext>
              </a:extLst>
            </p:cNvPr>
            <p:cNvCxnSpPr>
              <a:cxnSpLocks/>
              <a:stCxn id="10" idx="3"/>
              <a:endCxn id="25" idx="1"/>
            </p:cNvCxnSpPr>
            <p:nvPr/>
          </p:nvCxnSpPr>
          <p:spPr>
            <a:xfrm>
              <a:off x="6573246" y="1080348"/>
              <a:ext cx="82033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乘号 28">
              <a:extLst>
                <a:ext uri="{FF2B5EF4-FFF2-40B4-BE49-F238E27FC236}">
                  <a16:creationId xmlns:a16="http://schemas.microsoft.com/office/drawing/2014/main" id="{76D4A749-2FA8-4DC9-8BC3-9637736EF473}"/>
                </a:ext>
              </a:extLst>
            </p:cNvPr>
            <p:cNvSpPr/>
            <p:nvPr/>
          </p:nvSpPr>
          <p:spPr>
            <a:xfrm>
              <a:off x="5848498" y="1177304"/>
              <a:ext cx="562187" cy="562187"/>
            </a:xfrm>
            <a:prstGeom prst="mathMultiply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2DF8DDFB-6051-456B-B5EA-F44ACCC9B334}"/>
                </a:ext>
              </a:extLst>
            </p:cNvPr>
            <p:cNvSpPr/>
            <p:nvPr/>
          </p:nvSpPr>
          <p:spPr>
            <a:xfrm>
              <a:off x="4198412" y="1836448"/>
              <a:ext cx="887307" cy="5757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BDE57D83-C6E1-4E5F-A673-E02CE777B315}"/>
                </a:ext>
              </a:extLst>
            </p:cNvPr>
            <p:cNvCxnSpPr>
              <a:endCxn id="30" idx="1"/>
            </p:cNvCxnSpPr>
            <p:nvPr/>
          </p:nvCxnSpPr>
          <p:spPr>
            <a:xfrm>
              <a:off x="3701331" y="2124314"/>
              <a:ext cx="497081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196B0DEF-C4CF-404F-BE89-378035759350}"/>
                </a:ext>
              </a:extLst>
            </p:cNvPr>
            <p:cNvCxnSpPr>
              <a:cxnSpLocks/>
              <a:stCxn id="30" idx="3"/>
              <a:endCxn id="34" idx="1"/>
            </p:cNvCxnSpPr>
            <p:nvPr/>
          </p:nvCxnSpPr>
          <p:spPr>
            <a:xfrm flipV="1">
              <a:off x="5085719" y="2124314"/>
              <a:ext cx="2307863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1B4FB65C-95FF-481F-A086-FBF6C9ECB4D8}"/>
                </a:ext>
              </a:extLst>
            </p:cNvPr>
            <p:cNvSpPr/>
            <p:nvPr/>
          </p:nvSpPr>
          <p:spPr>
            <a:xfrm>
              <a:off x="7393582" y="1836447"/>
              <a:ext cx="887307" cy="5757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16B50FC-3B8D-4E4A-9380-E3E30A0B4C8B}"/>
              </a:ext>
            </a:extLst>
          </p:cNvPr>
          <p:cNvGrpSpPr/>
          <p:nvPr/>
        </p:nvGrpSpPr>
        <p:grpSpPr>
          <a:xfrm>
            <a:off x="4971626" y="2349206"/>
            <a:ext cx="3054825" cy="1460122"/>
            <a:chOff x="3773970" y="2285368"/>
            <a:chExt cx="4041521" cy="1931735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66FBD445-0AF4-4803-A8A0-115D8D4E3ECD}"/>
                </a:ext>
              </a:extLst>
            </p:cNvPr>
            <p:cNvSpPr/>
            <p:nvPr/>
          </p:nvSpPr>
          <p:spPr>
            <a:xfrm>
              <a:off x="3773970" y="2285368"/>
              <a:ext cx="1457210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人行动</a:t>
              </a:r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5F8176C-8196-4793-B89A-EDC25CDDBA4C}"/>
                </a:ext>
              </a:extLst>
            </p:cNvPr>
            <p:cNvSpPr/>
            <p:nvPr/>
          </p:nvSpPr>
          <p:spPr>
            <a:xfrm>
              <a:off x="3773971" y="2786359"/>
              <a:ext cx="1457210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人眼睛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305F9BA5-0FCD-47FA-9E88-7C55EF0C4530}"/>
                </a:ext>
              </a:extLst>
            </p:cNvPr>
            <p:cNvSpPr/>
            <p:nvPr/>
          </p:nvSpPr>
          <p:spPr>
            <a:xfrm>
              <a:off x="3773971" y="3287351"/>
              <a:ext cx="1457210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人脚</a:t>
              </a: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737CD74C-A8DE-4591-91BD-1B2E4A07CA47}"/>
                </a:ext>
              </a:extLst>
            </p:cNvPr>
            <p:cNvSpPr/>
            <p:nvPr/>
          </p:nvSpPr>
          <p:spPr>
            <a:xfrm>
              <a:off x="3773971" y="3788341"/>
              <a:ext cx="1457210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人记忆</a:t>
              </a: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1DD0D3B-B751-4C35-8C20-B3739FB3EA29}"/>
                </a:ext>
              </a:extLst>
            </p:cNvPr>
            <p:cNvSpPr/>
            <p:nvPr/>
          </p:nvSpPr>
          <p:spPr>
            <a:xfrm>
              <a:off x="6745304" y="2985782"/>
              <a:ext cx="1070187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</a:t>
              </a:r>
            </a:p>
          </p:txBody>
        </p:sp>
      </p:grpSp>
      <p:sp>
        <p:nvSpPr>
          <p:cNvPr id="27" name="乘号 26">
            <a:extLst>
              <a:ext uri="{FF2B5EF4-FFF2-40B4-BE49-F238E27FC236}">
                <a16:creationId xmlns:a16="http://schemas.microsoft.com/office/drawing/2014/main" id="{72E47707-799F-4EEC-BECB-9F227E10689C}"/>
              </a:ext>
            </a:extLst>
          </p:cNvPr>
          <p:cNvSpPr/>
          <p:nvPr/>
        </p:nvSpPr>
        <p:spPr>
          <a:xfrm>
            <a:off x="6017266" y="2897217"/>
            <a:ext cx="418694" cy="41869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485433"/>
      </p:ext>
    </p:extLst>
  </p:cSld>
  <p:clrMapOvr>
    <a:masterClrMapping/>
  </p:clrMapOvr>
  <p:transition spd="slow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9FBC3826-3274-4197-8797-36E314BC3174}"/>
              </a:ext>
            </a:extLst>
          </p:cNvPr>
          <p:cNvSpPr/>
          <p:nvPr/>
        </p:nvSpPr>
        <p:spPr>
          <a:xfrm>
            <a:off x="5486400" y="1283633"/>
            <a:ext cx="2453275" cy="1500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2400" dirty="0"/>
              <a:t>Prefab</a:t>
            </a:r>
            <a:endParaRPr lang="zh-CN" altLang="en-US" sz="24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834A189-6B53-4639-961C-36EF3932313D}"/>
              </a:ext>
            </a:extLst>
          </p:cNvPr>
          <p:cNvSpPr txBox="1"/>
          <p:nvPr/>
        </p:nvSpPr>
        <p:spPr>
          <a:xfrm>
            <a:off x="676844" y="720013"/>
            <a:ext cx="4846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Unity</a:t>
            </a:r>
            <a:r>
              <a:rPr lang="zh-CN" altLang="en-US" sz="2400" dirty="0"/>
              <a:t>提供的模块化，实现高复用性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36BC4AF-FB31-4B36-AC23-973859D7050D}"/>
              </a:ext>
            </a:extLst>
          </p:cNvPr>
          <p:cNvSpPr txBox="1"/>
          <p:nvPr/>
        </p:nvSpPr>
        <p:spPr>
          <a:xfrm>
            <a:off x="676844" y="2928621"/>
            <a:ext cx="5570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应最大利用工具提供的模块化支持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A7421BA-3195-4404-83BD-4970995C29FC}"/>
              </a:ext>
            </a:extLst>
          </p:cNvPr>
          <p:cNvSpPr/>
          <p:nvPr/>
        </p:nvSpPr>
        <p:spPr bwMode="auto">
          <a:xfrm>
            <a:off x="90232" y="205900"/>
            <a:ext cx="240803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工具层面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(Unity)</a:t>
            </a:r>
            <a:endParaRPr lang="zh-CN" altLang="en-US" sz="18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D0932C7-C168-4A00-AB2B-B32BAAC18011}"/>
              </a:ext>
            </a:extLst>
          </p:cNvPr>
          <p:cNvSpPr/>
          <p:nvPr/>
        </p:nvSpPr>
        <p:spPr>
          <a:xfrm>
            <a:off x="5655733" y="1685816"/>
            <a:ext cx="1286934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游戏物体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27B1D7C-4816-453C-B835-B16519679F31}"/>
              </a:ext>
            </a:extLst>
          </p:cNvPr>
          <p:cNvSpPr/>
          <p:nvPr/>
        </p:nvSpPr>
        <p:spPr>
          <a:xfrm>
            <a:off x="7139093" y="1618827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组件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FB51CC8-81EB-4AC9-9F3F-2F03DA152139}"/>
              </a:ext>
            </a:extLst>
          </p:cNvPr>
          <p:cNvSpPr/>
          <p:nvPr/>
        </p:nvSpPr>
        <p:spPr>
          <a:xfrm>
            <a:off x="7139093" y="1988160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组件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5D952C7-A47E-4DE7-B33D-03954BA91BEE}"/>
              </a:ext>
            </a:extLst>
          </p:cNvPr>
          <p:cNvSpPr/>
          <p:nvPr/>
        </p:nvSpPr>
        <p:spPr>
          <a:xfrm>
            <a:off x="7139093" y="2357493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组件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08925EE-46FE-412E-BA79-8BE6FE7D9FEF}"/>
              </a:ext>
            </a:extLst>
          </p:cNvPr>
          <p:cNvSpPr/>
          <p:nvPr/>
        </p:nvSpPr>
        <p:spPr>
          <a:xfrm>
            <a:off x="1238192" y="1283633"/>
            <a:ext cx="2453275" cy="1500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CN" altLang="en-US" sz="2400" dirty="0"/>
              <a:t>游戏物体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3FB0FD-8B3E-48EA-B41E-D1CC3A58DF91}"/>
              </a:ext>
            </a:extLst>
          </p:cNvPr>
          <p:cNvSpPr/>
          <p:nvPr/>
        </p:nvSpPr>
        <p:spPr>
          <a:xfrm>
            <a:off x="1367685" y="1753891"/>
            <a:ext cx="1286934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Prefab</a:t>
            </a:r>
            <a:endParaRPr lang="zh-CN" altLang="en-US" sz="1600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21E72B5-99B9-4539-8919-2B0D0BB98C28}"/>
              </a:ext>
            </a:extLst>
          </p:cNvPr>
          <p:cNvSpPr/>
          <p:nvPr/>
        </p:nvSpPr>
        <p:spPr>
          <a:xfrm>
            <a:off x="2784111" y="1753891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+</a:t>
            </a:r>
            <a:r>
              <a:rPr lang="zh-CN" altLang="en-US" sz="1600" dirty="0"/>
              <a:t>组件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BF22C3D-386D-4998-A66E-9C33100862CD}"/>
              </a:ext>
            </a:extLst>
          </p:cNvPr>
          <p:cNvSpPr/>
          <p:nvPr/>
        </p:nvSpPr>
        <p:spPr>
          <a:xfrm>
            <a:off x="2784111" y="2123224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-</a:t>
            </a:r>
            <a:r>
              <a:rPr lang="zh-CN" altLang="en-US" sz="1600" dirty="0"/>
              <a:t>组件</a:t>
            </a:r>
          </a:p>
        </p:txBody>
      </p:sp>
      <p:sp>
        <p:nvSpPr>
          <p:cNvPr id="16" name="箭头: 左 15">
            <a:extLst>
              <a:ext uri="{FF2B5EF4-FFF2-40B4-BE49-F238E27FC236}">
                <a16:creationId xmlns:a16="http://schemas.microsoft.com/office/drawing/2014/main" id="{321305A1-69E8-4B1D-96FF-B51DF187A3DA}"/>
              </a:ext>
            </a:extLst>
          </p:cNvPr>
          <p:cNvSpPr/>
          <p:nvPr/>
        </p:nvSpPr>
        <p:spPr>
          <a:xfrm>
            <a:off x="3705013" y="1747520"/>
            <a:ext cx="1754294" cy="46736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复用</a:t>
            </a:r>
          </a:p>
        </p:txBody>
      </p:sp>
    </p:spTree>
    <p:extLst>
      <p:ext uri="{BB962C8B-B14F-4D97-AF65-F5344CB8AC3E}">
        <p14:creationId xmlns:p14="http://schemas.microsoft.com/office/powerpoint/2010/main" val="2099040058"/>
      </p:ext>
    </p:extLst>
  </p:cSld>
  <p:clrMapOvr>
    <a:masterClrMapping/>
  </p:clrMapOvr>
  <p:transition spd="slow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154531" y="2095668"/>
            <a:ext cx="4834939" cy="949826"/>
            <a:chOff x="3115934" y="1806048"/>
            <a:chExt cx="4834939" cy="949826"/>
          </a:xfrm>
        </p:grpSpPr>
        <p:sp>
          <p:nvSpPr>
            <p:cNvPr id="31" name="矩形 30"/>
            <p:cNvSpPr/>
            <p:nvPr/>
          </p:nvSpPr>
          <p:spPr bwMode="auto">
            <a:xfrm>
              <a:off x="4554496" y="1806048"/>
              <a:ext cx="196088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3200" kern="100" spc="300">
                  <a:solidFill>
                    <a:srgbClr val="3043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谢谢大家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3115934" y="2389192"/>
              <a:ext cx="4834939" cy="3371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spc="600">
                  <a:solidFill>
                    <a:schemeClr val="accent1"/>
                  </a:solidFill>
                  <a:latin typeface="Arial" panose="020B0604020202020204"/>
                </a:rPr>
                <a:t>THANK</a:t>
              </a:r>
              <a:r>
                <a:rPr lang="en-AU" altLang="en-US" sz="1600" spc="600">
                  <a:solidFill>
                    <a:schemeClr val="accent1"/>
                  </a:solidFill>
                  <a:latin typeface="Arial" panose="020B0604020202020204"/>
                </a:rPr>
                <a:t>S</a:t>
              </a:r>
              <a:r>
                <a:rPr lang="en-US" altLang="zh-CN" sz="1600" spc="600">
                  <a:solidFill>
                    <a:schemeClr val="accent1"/>
                  </a:solidFill>
                  <a:latin typeface="Arial" panose="020B0604020202020204"/>
                </a:rPr>
                <a:t> FOR WATCHING</a:t>
              </a: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5402775" y="2755874"/>
              <a:ext cx="26125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等腰三角形 4"/>
          <p:cNvSpPr/>
          <p:nvPr/>
        </p:nvSpPr>
        <p:spPr>
          <a:xfrm rot="10800000">
            <a:off x="2834530" y="-157272"/>
            <a:ext cx="3474940" cy="2018887"/>
          </a:xfrm>
          <a:prstGeom prst="triangle">
            <a:avLst/>
          </a:prstGeom>
          <a:noFill/>
          <a:ln w="1143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398739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 bwMode="auto">
          <a:xfrm>
            <a:off x="278388" y="4667204"/>
            <a:ext cx="103124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2021-01-08</a:t>
            </a:r>
          </a:p>
        </p:txBody>
      </p:sp>
      <p:sp>
        <p:nvSpPr>
          <p:cNvPr id="170" name="AutoShape 104"/>
          <p:cNvSpPr/>
          <p:nvPr/>
        </p:nvSpPr>
        <p:spPr bwMode="auto">
          <a:xfrm>
            <a:off x="4347528" y="919163"/>
            <a:ext cx="450000" cy="396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16971"/>
                </a:moveTo>
                <a:cubicBezTo>
                  <a:pt x="10181" y="16971"/>
                  <a:pt x="9546" y="16918"/>
                  <a:pt x="8912" y="16811"/>
                </a:cubicBezTo>
                <a:cubicBezTo>
                  <a:pt x="8847" y="16800"/>
                  <a:pt x="8781" y="16794"/>
                  <a:pt x="8716" y="16794"/>
                </a:cubicBezTo>
                <a:cubicBezTo>
                  <a:pt x="8315" y="16794"/>
                  <a:pt x="7931" y="16999"/>
                  <a:pt x="7673" y="17359"/>
                </a:cubicBezTo>
                <a:cubicBezTo>
                  <a:pt x="7384" y="17761"/>
                  <a:pt x="6563" y="18657"/>
                  <a:pt x="5591" y="19318"/>
                </a:cubicBezTo>
                <a:cubicBezTo>
                  <a:pt x="5854" y="18628"/>
                  <a:pt x="6060" y="17853"/>
                  <a:pt x="6074" y="17056"/>
                </a:cubicBezTo>
                <a:cubicBezTo>
                  <a:pt x="6078" y="17006"/>
                  <a:pt x="6080" y="16956"/>
                  <a:pt x="6080" y="16914"/>
                </a:cubicBezTo>
                <a:cubicBezTo>
                  <a:pt x="6080" y="16334"/>
                  <a:pt x="5796" y="15803"/>
                  <a:pt x="5344" y="15540"/>
                </a:cubicBezTo>
                <a:cubicBezTo>
                  <a:pt x="2843" y="14080"/>
                  <a:pt x="1349" y="11731"/>
                  <a:pt x="1349" y="9257"/>
                </a:cubicBezTo>
                <a:cubicBezTo>
                  <a:pt x="1349" y="5003"/>
                  <a:pt x="5588" y="1542"/>
                  <a:pt x="10800" y="1542"/>
                </a:cubicBezTo>
                <a:cubicBezTo>
                  <a:pt x="16011" y="1542"/>
                  <a:pt x="20249" y="5003"/>
                  <a:pt x="20249" y="9257"/>
                </a:cubicBezTo>
                <a:cubicBezTo>
                  <a:pt x="20249" y="13510"/>
                  <a:pt x="16011" y="16971"/>
                  <a:pt x="10800" y="16971"/>
                </a:cubicBezTo>
                <a:moveTo>
                  <a:pt x="10800" y="0"/>
                </a:moveTo>
                <a:cubicBezTo>
                  <a:pt x="4835" y="0"/>
                  <a:pt x="0" y="4144"/>
                  <a:pt x="0" y="9257"/>
                </a:cubicBezTo>
                <a:cubicBezTo>
                  <a:pt x="0" y="12440"/>
                  <a:pt x="1875" y="15248"/>
                  <a:pt x="4730" y="16914"/>
                </a:cubicBezTo>
                <a:cubicBezTo>
                  <a:pt x="4730" y="16935"/>
                  <a:pt x="4724" y="16949"/>
                  <a:pt x="4724" y="16971"/>
                </a:cubicBezTo>
                <a:cubicBezTo>
                  <a:pt x="4724" y="18354"/>
                  <a:pt x="3821" y="19843"/>
                  <a:pt x="3423" y="20625"/>
                </a:cubicBezTo>
                <a:lnTo>
                  <a:pt x="3425" y="20625"/>
                </a:lnTo>
                <a:cubicBezTo>
                  <a:pt x="3393" y="20709"/>
                  <a:pt x="3374" y="20802"/>
                  <a:pt x="3374" y="20900"/>
                </a:cubicBezTo>
                <a:cubicBezTo>
                  <a:pt x="3374" y="21287"/>
                  <a:pt x="3648" y="21600"/>
                  <a:pt x="3986" y="21600"/>
                </a:cubicBezTo>
                <a:cubicBezTo>
                  <a:pt x="4049" y="21600"/>
                  <a:pt x="4161" y="21580"/>
                  <a:pt x="4158" y="21590"/>
                </a:cubicBezTo>
                <a:cubicBezTo>
                  <a:pt x="6268" y="21195"/>
                  <a:pt x="8255" y="18979"/>
                  <a:pt x="8716" y="18338"/>
                </a:cubicBezTo>
                <a:cubicBezTo>
                  <a:pt x="9391" y="18451"/>
                  <a:pt x="10086" y="18514"/>
                  <a:pt x="10800" y="18514"/>
                </a:cubicBezTo>
                <a:cubicBezTo>
                  <a:pt x="16764" y="18514"/>
                  <a:pt x="21600" y="14369"/>
                  <a:pt x="21600" y="9257"/>
                </a:cubicBezTo>
                <a:cubicBezTo>
                  <a:pt x="21600" y="4144"/>
                  <a:pt x="16764" y="0"/>
                  <a:pt x="10800" y="0"/>
                </a:cubicBezTo>
              </a:path>
            </a:pathLst>
          </a:custGeom>
          <a:solidFill>
            <a:srgbClr val="304371"/>
          </a:solidFill>
          <a:ln>
            <a:solidFill>
              <a:schemeClr val="accent1"/>
            </a:solidFill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8507553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7599820" y="4667204"/>
            <a:ext cx="130302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200" i="1" dirty="0">
                <a:sym typeface="+mn-ea"/>
              </a:rPr>
              <a:t>Endless Memories</a:t>
            </a:r>
            <a:endParaRPr lang="en-US" altLang="zh-CN" sz="1200" i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 bwMode="auto">
          <a:xfrm>
            <a:off x="3769361" y="2094283"/>
            <a:ext cx="16052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项目简介</a:t>
            </a:r>
          </a:p>
        </p:txBody>
      </p:sp>
      <p:sp>
        <p:nvSpPr>
          <p:cNvPr id="14" name="矩形 13"/>
          <p:cNvSpPr/>
          <p:nvPr/>
        </p:nvSpPr>
        <p:spPr>
          <a:xfrm>
            <a:off x="3695383" y="2617504"/>
            <a:ext cx="1753235" cy="252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1050">
                <a:solidFill>
                  <a:schemeClr val="accent1"/>
                </a:solidFill>
                <a:latin typeface="+mj-lt"/>
                <a:ea typeface="方正兰亭黑_GBK"/>
              </a:rPr>
              <a:t>PROJCET </a:t>
            </a:r>
            <a:r>
              <a:rPr lang="en-US" sz="1050">
                <a:solidFill>
                  <a:schemeClr val="accent1"/>
                </a:solidFill>
                <a:latin typeface="+mj-lt"/>
                <a:ea typeface="方正兰亭黑_GBK"/>
              </a:rPr>
              <a:t>DESCRIPTION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4441372" y="296188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任意多边形 22"/>
          <p:cNvSpPr/>
          <p:nvPr/>
        </p:nvSpPr>
        <p:spPr>
          <a:xfrm>
            <a:off x="2496968" y="-465601"/>
            <a:ext cx="4171119" cy="2085559"/>
          </a:xfrm>
          <a:custGeom>
            <a:avLst/>
            <a:gdLst>
              <a:gd name="connsiteX0" fmla="*/ 0 w 3557939"/>
              <a:gd name="connsiteY0" fmla="*/ 0 h 1778969"/>
              <a:gd name="connsiteX1" fmla="*/ 3557939 w 3557939"/>
              <a:gd name="connsiteY1" fmla="*/ 0 h 1778969"/>
              <a:gd name="connsiteX2" fmla="*/ 1778970 w 3557939"/>
              <a:gd name="connsiteY2" fmla="*/ 1778969 h 177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7939" h="1778969">
                <a:moveTo>
                  <a:pt x="0" y="0"/>
                </a:moveTo>
                <a:lnTo>
                  <a:pt x="3557939" y="0"/>
                </a:lnTo>
                <a:lnTo>
                  <a:pt x="1778970" y="1778969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2184101" y="229604"/>
            <a:ext cx="4775798" cy="4775798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Freeform 21"/>
          <p:cNvSpPr>
            <a:spLocks noEditPoints="1"/>
          </p:cNvSpPr>
          <p:nvPr/>
        </p:nvSpPr>
        <p:spPr bwMode="auto">
          <a:xfrm>
            <a:off x="4312604" y="662305"/>
            <a:ext cx="540000" cy="540000"/>
          </a:xfrm>
          <a:custGeom>
            <a:avLst/>
            <a:gdLst>
              <a:gd name="T0" fmla="*/ 274 w 274"/>
              <a:gd name="T1" fmla="*/ 128 h 275"/>
              <a:gd name="T2" fmla="*/ 120 w 274"/>
              <a:gd name="T3" fmla="*/ 134 h 275"/>
              <a:gd name="T4" fmla="*/ 114 w 274"/>
              <a:gd name="T5" fmla="*/ 120 h 275"/>
              <a:gd name="T6" fmla="*/ 125 w 274"/>
              <a:gd name="T7" fmla="*/ 123 h 275"/>
              <a:gd name="T8" fmla="*/ 263 w 274"/>
              <a:gd name="T9" fmla="*/ 24 h 275"/>
              <a:gd name="T10" fmla="*/ 125 w 274"/>
              <a:gd name="T11" fmla="*/ 66 h 275"/>
              <a:gd name="T12" fmla="*/ 122 w 274"/>
              <a:gd name="T13" fmla="*/ 68 h 275"/>
              <a:gd name="T14" fmla="*/ 114 w 274"/>
              <a:gd name="T15" fmla="*/ 18 h 275"/>
              <a:gd name="T16" fmla="*/ 269 w 274"/>
              <a:gd name="T17" fmla="*/ 13 h 275"/>
              <a:gd name="T18" fmla="*/ 141 w 274"/>
              <a:gd name="T19" fmla="*/ 93 h 275"/>
              <a:gd name="T20" fmla="*/ 148 w 274"/>
              <a:gd name="T21" fmla="*/ 88 h 275"/>
              <a:gd name="T22" fmla="*/ 150 w 274"/>
              <a:gd name="T23" fmla="*/ 76 h 275"/>
              <a:gd name="T24" fmla="*/ 202 w 274"/>
              <a:gd name="T25" fmla="*/ 35 h 275"/>
              <a:gd name="T26" fmla="*/ 141 w 274"/>
              <a:gd name="T27" fmla="*/ 70 h 275"/>
              <a:gd name="T28" fmla="*/ 133 w 274"/>
              <a:gd name="T29" fmla="*/ 73 h 275"/>
              <a:gd name="T30" fmla="*/ 119 w 274"/>
              <a:gd name="T31" fmla="*/ 83 h 275"/>
              <a:gd name="T32" fmla="*/ 85 w 274"/>
              <a:gd name="T33" fmla="*/ 52 h 275"/>
              <a:gd name="T34" fmla="*/ 60 w 274"/>
              <a:gd name="T35" fmla="*/ 71 h 275"/>
              <a:gd name="T36" fmla="*/ 36 w 274"/>
              <a:gd name="T37" fmla="*/ 52 h 275"/>
              <a:gd name="T38" fmla="*/ 2 w 274"/>
              <a:gd name="T39" fmla="*/ 140 h 275"/>
              <a:gd name="T40" fmla="*/ 2 w 274"/>
              <a:gd name="T41" fmla="*/ 140 h 275"/>
              <a:gd name="T42" fmla="*/ 22 w 274"/>
              <a:gd name="T43" fmla="*/ 140 h 275"/>
              <a:gd name="T44" fmla="*/ 22 w 274"/>
              <a:gd name="T45" fmla="*/ 140 h 275"/>
              <a:gd name="T46" fmla="*/ 29 w 274"/>
              <a:gd name="T47" fmla="*/ 84 h 275"/>
              <a:gd name="T48" fmla="*/ 43 w 274"/>
              <a:gd name="T49" fmla="*/ 275 h 275"/>
              <a:gd name="T50" fmla="*/ 57 w 274"/>
              <a:gd name="T51" fmla="*/ 147 h 275"/>
              <a:gd name="T52" fmla="*/ 63 w 274"/>
              <a:gd name="T53" fmla="*/ 261 h 275"/>
              <a:gd name="T54" fmla="*/ 77 w 274"/>
              <a:gd name="T55" fmla="*/ 275 h 275"/>
              <a:gd name="T56" fmla="*/ 91 w 274"/>
              <a:gd name="T57" fmla="*/ 83 h 275"/>
              <a:gd name="T58" fmla="*/ 98 w 274"/>
              <a:gd name="T59" fmla="*/ 102 h 275"/>
              <a:gd name="T60" fmla="*/ 109 w 274"/>
              <a:gd name="T61" fmla="*/ 112 h 275"/>
              <a:gd name="T62" fmla="*/ 113 w 274"/>
              <a:gd name="T63" fmla="*/ 111 h 275"/>
              <a:gd name="T64" fmla="*/ 141 w 274"/>
              <a:gd name="T65" fmla="*/ 93 h 275"/>
              <a:gd name="T66" fmla="*/ 84 w 274"/>
              <a:gd name="T67" fmla="*/ 24 h 275"/>
              <a:gd name="T68" fmla="*/ 36 w 274"/>
              <a:gd name="T69" fmla="*/ 24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4" h="275">
                <a:moveTo>
                  <a:pt x="274" y="18"/>
                </a:moveTo>
                <a:cubicBezTo>
                  <a:pt x="274" y="128"/>
                  <a:pt x="274" y="128"/>
                  <a:pt x="274" y="128"/>
                </a:cubicBezTo>
                <a:cubicBezTo>
                  <a:pt x="274" y="131"/>
                  <a:pt x="272" y="134"/>
                  <a:pt x="269" y="134"/>
                </a:cubicBezTo>
                <a:cubicBezTo>
                  <a:pt x="120" y="134"/>
                  <a:pt x="120" y="134"/>
                  <a:pt x="120" y="134"/>
                </a:cubicBezTo>
                <a:cubicBezTo>
                  <a:pt x="116" y="134"/>
                  <a:pt x="114" y="131"/>
                  <a:pt x="114" y="128"/>
                </a:cubicBezTo>
                <a:cubicBezTo>
                  <a:pt x="114" y="120"/>
                  <a:pt x="114" y="120"/>
                  <a:pt x="114" y="120"/>
                </a:cubicBezTo>
                <a:cubicBezTo>
                  <a:pt x="125" y="112"/>
                  <a:pt x="125" y="112"/>
                  <a:pt x="125" y="112"/>
                </a:cubicBezTo>
                <a:cubicBezTo>
                  <a:pt x="125" y="123"/>
                  <a:pt x="125" y="123"/>
                  <a:pt x="125" y="123"/>
                </a:cubicBezTo>
                <a:cubicBezTo>
                  <a:pt x="263" y="123"/>
                  <a:pt x="263" y="123"/>
                  <a:pt x="263" y="123"/>
                </a:cubicBezTo>
                <a:cubicBezTo>
                  <a:pt x="263" y="24"/>
                  <a:pt x="263" y="24"/>
                  <a:pt x="263" y="24"/>
                </a:cubicBezTo>
                <a:cubicBezTo>
                  <a:pt x="125" y="24"/>
                  <a:pt x="125" y="24"/>
                  <a:pt x="125" y="24"/>
                </a:cubicBezTo>
                <a:cubicBezTo>
                  <a:pt x="125" y="66"/>
                  <a:pt x="125" y="66"/>
                  <a:pt x="125" y="66"/>
                </a:cubicBezTo>
                <a:cubicBezTo>
                  <a:pt x="125" y="66"/>
                  <a:pt x="124" y="66"/>
                  <a:pt x="124" y="67"/>
                </a:cubicBezTo>
                <a:cubicBezTo>
                  <a:pt x="122" y="68"/>
                  <a:pt x="122" y="68"/>
                  <a:pt x="122" y="68"/>
                </a:cubicBezTo>
                <a:cubicBezTo>
                  <a:pt x="120" y="63"/>
                  <a:pt x="117" y="59"/>
                  <a:pt x="114" y="56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5"/>
                  <a:pt x="116" y="13"/>
                  <a:pt x="120" y="13"/>
                </a:cubicBezTo>
                <a:cubicBezTo>
                  <a:pt x="269" y="13"/>
                  <a:pt x="269" y="13"/>
                  <a:pt x="269" y="13"/>
                </a:cubicBezTo>
                <a:cubicBezTo>
                  <a:pt x="272" y="13"/>
                  <a:pt x="274" y="15"/>
                  <a:pt x="274" y="18"/>
                </a:cubicBezTo>
                <a:close/>
                <a:moveTo>
                  <a:pt x="141" y="93"/>
                </a:moveTo>
                <a:cubicBezTo>
                  <a:pt x="148" y="88"/>
                  <a:pt x="148" y="88"/>
                  <a:pt x="148" y="88"/>
                </a:cubicBezTo>
                <a:cubicBezTo>
                  <a:pt x="148" y="88"/>
                  <a:pt x="148" y="88"/>
                  <a:pt x="148" y="88"/>
                </a:cubicBezTo>
                <a:cubicBezTo>
                  <a:pt x="148" y="88"/>
                  <a:pt x="148" y="88"/>
                  <a:pt x="148" y="88"/>
                </a:cubicBezTo>
                <a:cubicBezTo>
                  <a:pt x="151" y="85"/>
                  <a:pt x="152" y="80"/>
                  <a:pt x="150" y="76"/>
                </a:cubicBezTo>
                <a:cubicBezTo>
                  <a:pt x="204" y="39"/>
                  <a:pt x="204" y="39"/>
                  <a:pt x="204" y="39"/>
                </a:cubicBezTo>
                <a:cubicBezTo>
                  <a:pt x="202" y="35"/>
                  <a:pt x="202" y="35"/>
                  <a:pt x="202" y="35"/>
                </a:cubicBezTo>
                <a:cubicBezTo>
                  <a:pt x="147" y="72"/>
                  <a:pt x="147" y="72"/>
                  <a:pt x="147" y="72"/>
                </a:cubicBezTo>
                <a:cubicBezTo>
                  <a:pt x="145" y="71"/>
                  <a:pt x="143" y="70"/>
                  <a:pt x="141" y="70"/>
                </a:cubicBezTo>
                <a:cubicBezTo>
                  <a:pt x="138" y="70"/>
                  <a:pt x="135" y="71"/>
                  <a:pt x="133" y="73"/>
                </a:cubicBezTo>
                <a:cubicBezTo>
                  <a:pt x="133" y="73"/>
                  <a:pt x="133" y="73"/>
                  <a:pt x="133" y="73"/>
                </a:cubicBezTo>
                <a:cubicBezTo>
                  <a:pt x="131" y="74"/>
                  <a:pt x="131" y="74"/>
                  <a:pt x="131" y="74"/>
                </a:cubicBezTo>
                <a:cubicBezTo>
                  <a:pt x="119" y="83"/>
                  <a:pt x="119" y="83"/>
                  <a:pt x="119" y="83"/>
                </a:cubicBezTo>
                <a:cubicBezTo>
                  <a:pt x="119" y="79"/>
                  <a:pt x="119" y="79"/>
                  <a:pt x="119" y="79"/>
                </a:cubicBezTo>
                <a:cubicBezTo>
                  <a:pt x="117" y="52"/>
                  <a:pt x="85" y="52"/>
                  <a:pt x="85" y="52"/>
                </a:cubicBezTo>
                <a:cubicBezTo>
                  <a:pt x="72" y="52"/>
                  <a:pt x="72" y="52"/>
                  <a:pt x="72" y="52"/>
                </a:cubicBezTo>
                <a:cubicBezTo>
                  <a:pt x="60" y="71"/>
                  <a:pt x="60" y="71"/>
                  <a:pt x="60" y="71"/>
                </a:cubicBezTo>
                <a:cubicBezTo>
                  <a:pt x="49" y="52"/>
                  <a:pt x="49" y="52"/>
                  <a:pt x="49" y="52"/>
                </a:cubicBezTo>
                <a:cubicBezTo>
                  <a:pt x="36" y="52"/>
                  <a:pt x="36" y="52"/>
                  <a:pt x="36" y="52"/>
                </a:cubicBezTo>
                <a:cubicBezTo>
                  <a:pt x="0" y="53"/>
                  <a:pt x="2" y="79"/>
                  <a:pt x="2" y="79"/>
                </a:cubicBezTo>
                <a:cubicBezTo>
                  <a:pt x="2" y="140"/>
                  <a:pt x="2" y="140"/>
                  <a:pt x="2" y="140"/>
                </a:cubicBezTo>
                <a:cubicBezTo>
                  <a:pt x="2" y="140"/>
                  <a:pt x="2" y="140"/>
                  <a:pt x="2" y="140"/>
                </a:cubicBezTo>
                <a:cubicBezTo>
                  <a:pt x="2" y="140"/>
                  <a:pt x="2" y="140"/>
                  <a:pt x="2" y="140"/>
                </a:cubicBezTo>
                <a:cubicBezTo>
                  <a:pt x="2" y="146"/>
                  <a:pt x="6" y="151"/>
                  <a:pt x="12" y="151"/>
                </a:cubicBezTo>
                <a:cubicBezTo>
                  <a:pt x="18" y="151"/>
                  <a:pt x="22" y="146"/>
                  <a:pt x="22" y="140"/>
                </a:cubicBezTo>
                <a:cubicBezTo>
                  <a:pt x="22" y="140"/>
                  <a:pt x="22" y="140"/>
                  <a:pt x="22" y="140"/>
                </a:cubicBezTo>
                <a:cubicBezTo>
                  <a:pt x="22" y="140"/>
                  <a:pt x="22" y="140"/>
                  <a:pt x="22" y="140"/>
                </a:cubicBezTo>
                <a:cubicBezTo>
                  <a:pt x="22" y="84"/>
                  <a:pt x="22" y="84"/>
                  <a:pt x="22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261"/>
                  <a:pt x="29" y="261"/>
                  <a:pt x="29" y="261"/>
                </a:cubicBezTo>
                <a:cubicBezTo>
                  <a:pt x="29" y="269"/>
                  <a:pt x="35" y="275"/>
                  <a:pt x="43" y="275"/>
                </a:cubicBezTo>
                <a:cubicBezTo>
                  <a:pt x="51" y="275"/>
                  <a:pt x="57" y="269"/>
                  <a:pt x="57" y="261"/>
                </a:cubicBezTo>
                <a:cubicBezTo>
                  <a:pt x="57" y="147"/>
                  <a:pt x="57" y="147"/>
                  <a:pt x="57" y="147"/>
                </a:cubicBezTo>
                <a:cubicBezTo>
                  <a:pt x="63" y="147"/>
                  <a:pt x="63" y="147"/>
                  <a:pt x="63" y="147"/>
                </a:cubicBezTo>
                <a:cubicBezTo>
                  <a:pt x="63" y="261"/>
                  <a:pt x="63" y="261"/>
                  <a:pt x="63" y="261"/>
                </a:cubicBezTo>
                <a:cubicBezTo>
                  <a:pt x="63" y="261"/>
                  <a:pt x="63" y="261"/>
                  <a:pt x="63" y="261"/>
                </a:cubicBezTo>
                <a:cubicBezTo>
                  <a:pt x="64" y="269"/>
                  <a:pt x="70" y="275"/>
                  <a:pt x="77" y="275"/>
                </a:cubicBezTo>
                <a:cubicBezTo>
                  <a:pt x="85" y="275"/>
                  <a:pt x="91" y="269"/>
                  <a:pt x="91" y="261"/>
                </a:cubicBezTo>
                <a:cubicBezTo>
                  <a:pt x="91" y="83"/>
                  <a:pt x="91" y="83"/>
                  <a:pt x="91" y="83"/>
                </a:cubicBezTo>
                <a:cubicBezTo>
                  <a:pt x="98" y="83"/>
                  <a:pt x="98" y="83"/>
                  <a:pt x="98" y="83"/>
                </a:cubicBezTo>
                <a:cubicBezTo>
                  <a:pt x="98" y="102"/>
                  <a:pt x="98" y="102"/>
                  <a:pt x="98" y="102"/>
                </a:cubicBezTo>
                <a:cubicBezTo>
                  <a:pt x="98" y="102"/>
                  <a:pt x="98" y="102"/>
                  <a:pt x="98" y="102"/>
                </a:cubicBezTo>
                <a:cubicBezTo>
                  <a:pt x="98" y="108"/>
                  <a:pt x="103" y="112"/>
                  <a:pt x="109" y="112"/>
                </a:cubicBezTo>
                <a:cubicBezTo>
                  <a:pt x="110" y="112"/>
                  <a:pt x="112" y="112"/>
                  <a:pt x="113" y="111"/>
                </a:cubicBezTo>
                <a:cubicBezTo>
                  <a:pt x="113" y="111"/>
                  <a:pt x="113" y="111"/>
                  <a:pt x="113" y="111"/>
                </a:cubicBezTo>
                <a:cubicBezTo>
                  <a:pt x="131" y="99"/>
                  <a:pt x="131" y="99"/>
                  <a:pt x="131" y="99"/>
                </a:cubicBezTo>
                <a:lnTo>
                  <a:pt x="141" y="93"/>
                </a:lnTo>
                <a:close/>
                <a:moveTo>
                  <a:pt x="60" y="48"/>
                </a:moveTo>
                <a:cubicBezTo>
                  <a:pt x="73" y="48"/>
                  <a:pt x="84" y="37"/>
                  <a:pt x="84" y="24"/>
                </a:cubicBezTo>
                <a:cubicBezTo>
                  <a:pt x="84" y="11"/>
                  <a:pt x="73" y="0"/>
                  <a:pt x="60" y="0"/>
                </a:cubicBezTo>
                <a:cubicBezTo>
                  <a:pt x="47" y="0"/>
                  <a:pt x="36" y="11"/>
                  <a:pt x="36" y="24"/>
                </a:cubicBezTo>
                <a:cubicBezTo>
                  <a:pt x="36" y="37"/>
                  <a:pt x="47" y="48"/>
                  <a:pt x="60" y="48"/>
                </a:cubicBezTo>
                <a:close/>
              </a:path>
            </a:pathLst>
          </a:custGeom>
          <a:solidFill>
            <a:srgbClr val="30437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rcRect l="47928"/>
          <a:stretch>
            <a:fillRect/>
          </a:stretch>
        </p:blipFill>
        <p:spPr>
          <a:xfrm>
            <a:off x="-8890" y="1318260"/>
            <a:ext cx="4324985" cy="293941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657600" y="1623445"/>
            <a:ext cx="5486400" cy="23294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040659" y="1777484"/>
            <a:ext cx="1198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  <a:latin typeface="+mj-ea"/>
              </a:rPr>
              <a:t>项目简介</a:t>
            </a:r>
          </a:p>
        </p:txBody>
      </p:sp>
      <p:sp>
        <p:nvSpPr>
          <p:cNvPr id="18" name="矩形 17"/>
          <p:cNvSpPr/>
          <p:nvPr/>
        </p:nvSpPr>
        <p:spPr>
          <a:xfrm>
            <a:off x="4040660" y="2198673"/>
            <a:ext cx="4856205" cy="168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这是一个考验记忆和躲避的游戏</a:t>
            </a:r>
            <a:r>
              <a:rPr lang="en-US" altLang="zh-CN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…</a:t>
            </a:r>
            <a:endParaRPr lang="en-US" altLang="zh-CN" sz="1050" dirty="0">
              <a:solidFill>
                <a:schemeClr val="bg1"/>
              </a:solidFill>
              <a:latin typeface="Calibri Light" panose="020F0302020204030204" pitchFamily="34" charset="0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学校内有四处游荡的布偶，每个布偶都充满了恶魂的怨念向人类攻击</a:t>
            </a:r>
            <a:endParaRPr lang="en-US" altLang="zh-CN" sz="1050" dirty="0">
              <a:solidFill>
                <a:schemeClr val="bg1"/>
              </a:solidFill>
              <a:latin typeface="Calibri Light" panose="020F0302020204030204" pitchFamily="34" charset="0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你需要在某处教室找到各种颜色的刀，把对应颜色砸到它们的头上就能驱散它</a:t>
            </a:r>
            <a:endParaRPr lang="en-US" altLang="zh-CN" sz="1050" dirty="0">
              <a:solidFill>
                <a:schemeClr val="bg1"/>
              </a:solidFill>
              <a:latin typeface="Calibri Light" panose="020F0302020204030204" pitchFamily="34" charset="0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只有一个无色布偶是无法驱散的，不过把有色布偶都驱散后大门将会打开</a:t>
            </a:r>
            <a:endParaRPr lang="en-US" altLang="zh-CN" sz="1050" dirty="0">
              <a:solidFill>
                <a:schemeClr val="bg1"/>
              </a:solidFill>
              <a:latin typeface="Calibri Light" panose="020F0302020204030204" pitchFamily="34" charset="0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逃出学校，游戏就能通关。</a:t>
            </a: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endParaRPr lang="en-US" altLang="zh-CN" sz="1050">
              <a:solidFill>
                <a:schemeClr val="bg1"/>
              </a:solidFill>
              <a:latin typeface="Calibri Light" panose="020F0302020204030204" pitchFamily="34" charset="0"/>
              <a:sym typeface="+mn-ea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sym typeface="+mn-ea"/>
              </a:rPr>
              <a:t>设备：</a:t>
            </a:r>
            <a:r>
              <a:rPr lang="en-US" altLang="zh-CN" sz="1050" dirty="0">
                <a:solidFill>
                  <a:schemeClr val="bg1"/>
                </a:solidFill>
                <a:sym typeface="+mn-ea"/>
              </a:rPr>
              <a:t>VR HTC VIVE	</a:t>
            </a:r>
            <a:r>
              <a:rPr lang="zh-CN" altLang="en-US" sz="1050" dirty="0">
                <a:solidFill>
                  <a:schemeClr val="bg1"/>
                </a:solidFill>
                <a:sym typeface="+mn-ea"/>
              </a:rPr>
              <a:t>容量：</a:t>
            </a:r>
            <a:endParaRPr lang="zh-CN" altLang="en-US" sz="1050" dirty="0">
              <a:solidFill>
                <a:schemeClr val="bg1"/>
              </a:solidFill>
              <a:latin typeface="Calibri Light" panose="020F0302020204030204" pitchFamily="34" charset="0"/>
              <a:sym typeface="+mn-ea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33324" y="2177594"/>
            <a:ext cx="18292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 bwMode="auto">
          <a:xfrm>
            <a:off x="90232" y="205901"/>
            <a:ext cx="2240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第一部分：项目简介</a:t>
            </a:r>
          </a:p>
        </p:txBody>
      </p:sp>
      <p:sp>
        <p:nvSpPr>
          <p:cNvPr id="9" name="矩形 8"/>
          <p:cNvSpPr/>
          <p:nvPr/>
        </p:nvSpPr>
        <p:spPr>
          <a:xfrm>
            <a:off x="90232" y="575233"/>
            <a:ext cx="138112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AU" altLang="en-US" sz="800">
                <a:solidFill>
                  <a:schemeClr val="accent1"/>
                </a:solidFill>
                <a:latin typeface="+mj-lt"/>
                <a:ea typeface="方正兰亭黑_GBK"/>
              </a:rPr>
              <a:t>PROJECT </a:t>
            </a:r>
            <a:r>
              <a:rPr lang="en-US" altLang="en-AU" sz="800">
                <a:solidFill>
                  <a:schemeClr val="accent1"/>
                </a:solidFill>
                <a:latin typeface="+mj-lt"/>
                <a:ea typeface="方正兰亭黑_GBK"/>
              </a:rPr>
              <a:t>DESCRIPTION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 bwMode="auto">
          <a:xfrm>
            <a:off x="3769361" y="2094283"/>
            <a:ext cx="16052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800" kern="10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游戏玩法</a:t>
            </a:r>
          </a:p>
        </p:txBody>
      </p:sp>
      <p:sp>
        <p:nvSpPr>
          <p:cNvPr id="14" name="矩形 13"/>
          <p:cNvSpPr/>
          <p:nvPr/>
        </p:nvSpPr>
        <p:spPr>
          <a:xfrm>
            <a:off x="4024948" y="2617504"/>
            <a:ext cx="1094105" cy="252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105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INSTRUCTION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4441372" y="296188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任意多边形 22"/>
          <p:cNvSpPr/>
          <p:nvPr/>
        </p:nvSpPr>
        <p:spPr>
          <a:xfrm>
            <a:off x="2496968" y="-465601"/>
            <a:ext cx="4171119" cy="2085559"/>
          </a:xfrm>
          <a:custGeom>
            <a:avLst/>
            <a:gdLst>
              <a:gd name="connsiteX0" fmla="*/ 0 w 3557939"/>
              <a:gd name="connsiteY0" fmla="*/ 0 h 1778969"/>
              <a:gd name="connsiteX1" fmla="*/ 3557939 w 3557939"/>
              <a:gd name="connsiteY1" fmla="*/ 0 h 1778969"/>
              <a:gd name="connsiteX2" fmla="*/ 1778970 w 3557939"/>
              <a:gd name="connsiteY2" fmla="*/ 1778969 h 177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7939" h="1778969">
                <a:moveTo>
                  <a:pt x="0" y="0"/>
                </a:moveTo>
                <a:lnTo>
                  <a:pt x="3557939" y="0"/>
                </a:lnTo>
                <a:lnTo>
                  <a:pt x="1778970" y="1778969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菱形 24"/>
          <p:cNvSpPr/>
          <p:nvPr/>
        </p:nvSpPr>
        <p:spPr>
          <a:xfrm>
            <a:off x="2184101" y="229604"/>
            <a:ext cx="4775798" cy="4775798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8" name="Group 4"/>
          <p:cNvGrpSpPr>
            <a:grpSpLocks noChangeAspect="1"/>
          </p:cNvGrpSpPr>
          <p:nvPr/>
        </p:nvGrpSpPr>
        <p:grpSpPr bwMode="auto">
          <a:xfrm>
            <a:off x="4327104" y="689063"/>
            <a:ext cx="511381" cy="446060"/>
            <a:chOff x="352" y="2796"/>
            <a:chExt cx="869" cy="758"/>
          </a:xfrm>
          <a:solidFill>
            <a:schemeClr val="accent1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2" y="2796"/>
              <a:ext cx="869" cy="758"/>
            </a:xfrm>
            <a:custGeom>
              <a:avLst/>
              <a:gdLst>
                <a:gd name="T0" fmla="*/ 796 w 907"/>
                <a:gd name="T1" fmla="*/ 657 h 791"/>
                <a:gd name="T2" fmla="*/ 876 w 907"/>
                <a:gd name="T3" fmla="*/ 545 h 791"/>
                <a:gd name="T4" fmla="*/ 907 w 907"/>
                <a:gd name="T5" fmla="*/ 519 h 791"/>
                <a:gd name="T6" fmla="*/ 876 w 907"/>
                <a:gd name="T7" fmla="*/ 493 h 791"/>
                <a:gd name="T8" fmla="*/ 796 w 907"/>
                <a:gd name="T9" fmla="*/ 380 h 791"/>
                <a:gd name="T10" fmla="*/ 902 w 907"/>
                <a:gd name="T11" fmla="*/ 272 h 791"/>
                <a:gd name="T12" fmla="*/ 796 w 907"/>
                <a:gd name="T13" fmla="*/ 165 h 791"/>
                <a:gd name="T14" fmla="*/ 876 w 907"/>
                <a:gd name="T15" fmla="*/ 52 h 791"/>
                <a:gd name="T16" fmla="*/ 876 w 907"/>
                <a:gd name="T17" fmla="*/ 0 h 791"/>
                <a:gd name="T18" fmla="*/ 132 w 907"/>
                <a:gd name="T19" fmla="*/ 0 h 791"/>
                <a:gd name="T20" fmla="*/ 0 w 907"/>
                <a:gd name="T21" fmla="*/ 165 h 791"/>
                <a:gd name="T22" fmla="*/ 0 w 907"/>
                <a:gd name="T23" fmla="*/ 380 h 791"/>
                <a:gd name="T24" fmla="*/ 54 w 907"/>
                <a:gd name="T25" fmla="*/ 519 h 791"/>
                <a:gd name="T26" fmla="*/ 0 w 907"/>
                <a:gd name="T27" fmla="*/ 657 h 791"/>
                <a:gd name="T28" fmla="*/ 869 w 907"/>
                <a:gd name="T29" fmla="*/ 791 h 791"/>
                <a:gd name="T30" fmla="*/ 871 w 907"/>
                <a:gd name="T31" fmla="*/ 791 h 791"/>
                <a:gd name="T32" fmla="*/ 902 w 907"/>
                <a:gd name="T33" fmla="*/ 765 h 791"/>
                <a:gd name="T34" fmla="*/ 772 w 907"/>
                <a:gd name="T35" fmla="*/ 246 h 791"/>
                <a:gd name="T36" fmla="*/ 413 w 907"/>
                <a:gd name="T37" fmla="*/ 272 h 791"/>
                <a:gd name="T38" fmla="*/ 772 w 907"/>
                <a:gd name="T39" fmla="*/ 299 h 791"/>
                <a:gd name="T40" fmla="*/ 744 w 907"/>
                <a:gd name="T41" fmla="*/ 411 h 791"/>
                <a:gd name="T42" fmla="*/ 436 w 907"/>
                <a:gd name="T43" fmla="*/ 493 h 791"/>
                <a:gd name="T44" fmla="*/ 436 w 907"/>
                <a:gd name="T45" fmla="*/ 545 h 791"/>
                <a:gd name="T46" fmla="*/ 744 w 907"/>
                <a:gd name="T47" fmla="*/ 627 h 791"/>
                <a:gd name="T48" fmla="*/ 772 w 907"/>
                <a:gd name="T49" fmla="*/ 739 h 791"/>
                <a:gd name="T50" fmla="*/ 51 w 907"/>
                <a:gd name="T51" fmla="*/ 657 h 791"/>
                <a:gd name="T52" fmla="*/ 132 w 907"/>
                <a:gd name="T53" fmla="*/ 545 h 791"/>
                <a:gd name="T54" fmla="*/ 189 w 907"/>
                <a:gd name="T55" fmla="*/ 519 h 791"/>
                <a:gd name="T56" fmla="*/ 132 w 907"/>
                <a:gd name="T57" fmla="*/ 493 h 791"/>
                <a:gd name="T58" fmla="*/ 51 w 907"/>
                <a:gd name="T59" fmla="*/ 380 h 791"/>
                <a:gd name="T60" fmla="*/ 163 w 907"/>
                <a:gd name="T61" fmla="*/ 299 h 791"/>
                <a:gd name="T62" fmla="*/ 163 w 907"/>
                <a:gd name="T63" fmla="*/ 246 h 791"/>
                <a:gd name="T64" fmla="*/ 51 w 907"/>
                <a:gd name="T65" fmla="*/ 165 h 791"/>
                <a:gd name="T66" fmla="*/ 132 w 907"/>
                <a:gd name="T67" fmla="*/ 52 h 791"/>
                <a:gd name="T68" fmla="*/ 744 w 907"/>
                <a:gd name="T69" fmla="*/ 134 h 791"/>
                <a:gd name="T70" fmla="*/ 772 w 907"/>
                <a:gd name="T71" fmla="*/ 246 h 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07" h="791">
                  <a:moveTo>
                    <a:pt x="876" y="739"/>
                  </a:moveTo>
                  <a:cubicBezTo>
                    <a:pt x="832" y="739"/>
                    <a:pt x="796" y="702"/>
                    <a:pt x="796" y="657"/>
                  </a:cubicBezTo>
                  <a:cubicBezTo>
                    <a:pt x="796" y="627"/>
                    <a:pt x="796" y="627"/>
                    <a:pt x="796" y="627"/>
                  </a:cubicBezTo>
                  <a:cubicBezTo>
                    <a:pt x="796" y="582"/>
                    <a:pt x="832" y="545"/>
                    <a:pt x="876" y="545"/>
                  </a:cubicBezTo>
                  <a:cubicBezTo>
                    <a:pt x="882" y="545"/>
                    <a:pt x="882" y="545"/>
                    <a:pt x="882" y="545"/>
                  </a:cubicBezTo>
                  <a:cubicBezTo>
                    <a:pt x="896" y="545"/>
                    <a:pt x="907" y="533"/>
                    <a:pt x="907" y="519"/>
                  </a:cubicBezTo>
                  <a:cubicBezTo>
                    <a:pt x="907" y="504"/>
                    <a:pt x="896" y="493"/>
                    <a:pt x="882" y="493"/>
                  </a:cubicBezTo>
                  <a:cubicBezTo>
                    <a:pt x="876" y="493"/>
                    <a:pt x="876" y="493"/>
                    <a:pt x="876" y="493"/>
                  </a:cubicBezTo>
                  <a:cubicBezTo>
                    <a:pt x="832" y="493"/>
                    <a:pt x="796" y="456"/>
                    <a:pt x="796" y="411"/>
                  </a:cubicBezTo>
                  <a:cubicBezTo>
                    <a:pt x="796" y="380"/>
                    <a:pt x="796" y="380"/>
                    <a:pt x="796" y="380"/>
                  </a:cubicBezTo>
                  <a:cubicBezTo>
                    <a:pt x="796" y="335"/>
                    <a:pt x="832" y="299"/>
                    <a:pt x="876" y="299"/>
                  </a:cubicBezTo>
                  <a:cubicBezTo>
                    <a:pt x="890" y="299"/>
                    <a:pt x="902" y="287"/>
                    <a:pt x="902" y="272"/>
                  </a:cubicBezTo>
                  <a:cubicBezTo>
                    <a:pt x="902" y="258"/>
                    <a:pt x="890" y="246"/>
                    <a:pt x="876" y="246"/>
                  </a:cubicBezTo>
                  <a:cubicBezTo>
                    <a:pt x="832" y="246"/>
                    <a:pt x="796" y="210"/>
                    <a:pt x="796" y="165"/>
                  </a:cubicBezTo>
                  <a:cubicBezTo>
                    <a:pt x="796" y="134"/>
                    <a:pt x="796" y="134"/>
                    <a:pt x="796" y="134"/>
                  </a:cubicBezTo>
                  <a:cubicBezTo>
                    <a:pt x="796" y="89"/>
                    <a:pt x="832" y="52"/>
                    <a:pt x="876" y="52"/>
                  </a:cubicBezTo>
                  <a:cubicBezTo>
                    <a:pt x="890" y="52"/>
                    <a:pt x="902" y="40"/>
                    <a:pt x="902" y="26"/>
                  </a:cubicBezTo>
                  <a:cubicBezTo>
                    <a:pt x="902" y="12"/>
                    <a:pt x="890" y="0"/>
                    <a:pt x="876" y="0"/>
                  </a:cubicBezTo>
                  <a:cubicBezTo>
                    <a:pt x="875" y="0"/>
                    <a:pt x="873" y="0"/>
                    <a:pt x="87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59" y="0"/>
                    <a:pt x="0" y="60"/>
                    <a:pt x="0" y="134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208"/>
                    <a:pt x="20" y="247"/>
                    <a:pt x="54" y="272"/>
                  </a:cubicBezTo>
                  <a:cubicBezTo>
                    <a:pt x="20" y="297"/>
                    <a:pt x="0" y="337"/>
                    <a:pt x="0" y="380"/>
                  </a:cubicBezTo>
                  <a:cubicBezTo>
                    <a:pt x="0" y="411"/>
                    <a:pt x="0" y="411"/>
                    <a:pt x="0" y="411"/>
                  </a:cubicBezTo>
                  <a:cubicBezTo>
                    <a:pt x="0" y="454"/>
                    <a:pt x="20" y="494"/>
                    <a:pt x="54" y="519"/>
                  </a:cubicBezTo>
                  <a:cubicBezTo>
                    <a:pt x="20" y="544"/>
                    <a:pt x="0" y="583"/>
                    <a:pt x="0" y="627"/>
                  </a:cubicBezTo>
                  <a:cubicBezTo>
                    <a:pt x="0" y="657"/>
                    <a:pt x="0" y="657"/>
                    <a:pt x="0" y="657"/>
                  </a:cubicBezTo>
                  <a:cubicBezTo>
                    <a:pt x="0" y="731"/>
                    <a:pt x="59" y="791"/>
                    <a:pt x="132" y="791"/>
                  </a:cubicBezTo>
                  <a:cubicBezTo>
                    <a:pt x="869" y="791"/>
                    <a:pt x="869" y="791"/>
                    <a:pt x="869" y="791"/>
                  </a:cubicBezTo>
                  <a:cubicBezTo>
                    <a:pt x="870" y="791"/>
                    <a:pt x="871" y="791"/>
                    <a:pt x="871" y="791"/>
                  </a:cubicBezTo>
                  <a:cubicBezTo>
                    <a:pt x="871" y="791"/>
                    <a:pt x="871" y="791"/>
                    <a:pt x="871" y="791"/>
                  </a:cubicBezTo>
                  <a:cubicBezTo>
                    <a:pt x="873" y="791"/>
                    <a:pt x="875" y="791"/>
                    <a:pt x="876" y="791"/>
                  </a:cubicBezTo>
                  <a:cubicBezTo>
                    <a:pt x="890" y="791"/>
                    <a:pt x="902" y="780"/>
                    <a:pt x="902" y="765"/>
                  </a:cubicBezTo>
                  <a:cubicBezTo>
                    <a:pt x="902" y="751"/>
                    <a:pt x="890" y="739"/>
                    <a:pt x="876" y="739"/>
                  </a:cubicBezTo>
                  <a:close/>
                  <a:moveTo>
                    <a:pt x="772" y="246"/>
                  </a:moveTo>
                  <a:cubicBezTo>
                    <a:pt x="439" y="246"/>
                    <a:pt x="439" y="246"/>
                    <a:pt x="439" y="246"/>
                  </a:cubicBezTo>
                  <a:cubicBezTo>
                    <a:pt x="425" y="246"/>
                    <a:pt x="413" y="258"/>
                    <a:pt x="413" y="272"/>
                  </a:cubicBezTo>
                  <a:cubicBezTo>
                    <a:pt x="413" y="287"/>
                    <a:pt x="425" y="299"/>
                    <a:pt x="439" y="299"/>
                  </a:cubicBezTo>
                  <a:cubicBezTo>
                    <a:pt x="772" y="299"/>
                    <a:pt x="772" y="299"/>
                    <a:pt x="772" y="299"/>
                  </a:cubicBezTo>
                  <a:cubicBezTo>
                    <a:pt x="754" y="322"/>
                    <a:pt x="744" y="350"/>
                    <a:pt x="744" y="380"/>
                  </a:cubicBezTo>
                  <a:cubicBezTo>
                    <a:pt x="744" y="411"/>
                    <a:pt x="744" y="411"/>
                    <a:pt x="744" y="411"/>
                  </a:cubicBezTo>
                  <a:cubicBezTo>
                    <a:pt x="744" y="441"/>
                    <a:pt x="754" y="470"/>
                    <a:pt x="772" y="493"/>
                  </a:cubicBezTo>
                  <a:cubicBezTo>
                    <a:pt x="436" y="493"/>
                    <a:pt x="436" y="493"/>
                    <a:pt x="436" y="493"/>
                  </a:cubicBezTo>
                  <a:cubicBezTo>
                    <a:pt x="422" y="493"/>
                    <a:pt x="411" y="504"/>
                    <a:pt x="411" y="519"/>
                  </a:cubicBezTo>
                  <a:cubicBezTo>
                    <a:pt x="411" y="533"/>
                    <a:pt x="422" y="545"/>
                    <a:pt x="436" y="545"/>
                  </a:cubicBezTo>
                  <a:cubicBezTo>
                    <a:pt x="772" y="545"/>
                    <a:pt x="772" y="545"/>
                    <a:pt x="772" y="545"/>
                  </a:cubicBezTo>
                  <a:cubicBezTo>
                    <a:pt x="754" y="568"/>
                    <a:pt x="744" y="597"/>
                    <a:pt x="744" y="627"/>
                  </a:cubicBezTo>
                  <a:cubicBezTo>
                    <a:pt x="744" y="657"/>
                    <a:pt x="744" y="657"/>
                    <a:pt x="744" y="657"/>
                  </a:cubicBezTo>
                  <a:cubicBezTo>
                    <a:pt x="744" y="687"/>
                    <a:pt x="754" y="716"/>
                    <a:pt x="772" y="739"/>
                  </a:cubicBezTo>
                  <a:cubicBezTo>
                    <a:pt x="132" y="739"/>
                    <a:pt x="132" y="739"/>
                    <a:pt x="132" y="739"/>
                  </a:cubicBezTo>
                  <a:cubicBezTo>
                    <a:pt x="88" y="739"/>
                    <a:pt x="51" y="702"/>
                    <a:pt x="51" y="657"/>
                  </a:cubicBezTo>
                  <a:cubicBezTo>
                    <a:pt x="51" y="627"/>
                    <a:pt x="51" y="627"/>
                    <a:pt x="51" y="627"/>
                  </a:cubicBezTo>
                  <a:cubicBezTo>
                    <a:pt x="51" y="582"/>
                    <a:pt x="88" y="545"/>
                    <a:pt x="132" y="545"/>
                  </a:cubicBezTo>
                  <a:cubicBezTo>
                    <a:pt x="163" y="545"/>
                    <a:pt x="163" y="545"/>
                    <a:pt x="163" y="545"/>
                  </a:cubicBezTo>
                  <a:cubicBezTo>
                    <a:pt x="178" y="545"/>
                    <a:pt x="189" y="533"/>
                    <a:pt x="189" y="519"/>
                  </a:cubicBezTo>
                  <a:cubicBezTo>
                    <a:pt x="189" y="504"/>
                    <a:pt x="178" y="493"/>
                    <a:pt x="163" y="493"/>
                  </a:cubicBezTo>
                  <a:cubicBezTo>
                    <a:pt x="132" y="493"/>
                    <a:pt x="132" y="493"/>
                    <a:pt x="132" y="493"/>
                  </a:cubicBezTo>
                  <a:cubicBezTo>
                    <a:pt x="88" y="493"/>
                    <a:pt x="51" y="456"/>
                    <a:pt x="51" y="411"/>
                  </a:cubicBezTo>
                  <a:cubicBezTo>
                    <a:pt x="51" y="380"/>
                    <a:pt x="51" y="380"/>
                    <a:pt x="51" y="380"/>
                  </a:cubicBezTo>
                  <a:cubicBezTo>
                    <a:pt x="51" y="335"/>
                    <a:pt x="88" y="299"/>
                    <a:pt x="132" y="299"/>
                  </a:cubicBezTo>
                  <a:cubicBezTo>
                    <a:pt x="163" y="299"/>
                    <a:pt x="163" y="299"/>
                    <a:pt x="163" y="299"/>
                  </a:cubicBezTo>
                  <a:cubicBezTo>
                    <a:pt x="178" y="299"/>
                    <a:pt x="189" y="287"/>
                    <a:pt x="189" y="272"/>
                  </a:cubicBezTo>
                  <a:cubicBezTo>
                    <a:pt x="189" y="258"/>
                    <a:pt x="178" y="246"/>
                    <a:pt x="163" y="246"/>
                  </a:cubicBezTo>
                  <a:cubicBezTo>
                    <a:pt x="132" y="246"/>
                    <a:pt x="132" y="246"/>
                    <a:pt x="132" y="246"/>
                  </a:cubicBezTo>
                  <a:cubicBezTo>
                    <a:pt x="88" y="246"/>
                    <a:pt x="51" y="210"/>
                    <a:pt x="51" y="165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1" y="89"/>
                    <a:pt x="88" y="52"/>
                    <a:pt x="132" y="52"/>
                  </a:cubicBezTo>
                  <a:cubicBezTo>
                    <a:pt x="772" y="52"/>
                    <a:pt x="772" y="52"/>
                    <a:pt x="772" y="52"/>
                  </a:cubicBezTo>
                  <a:cubicBezTo>
                    <a:pt x="754" y="75"/>
                    <a:pt x="744" y="104"/>
                    <a:pt x="744" y="134"/>
                  </a:cubicBezTo>
                  <a:cubicBezTo>
                    <a:pt x="744" y="165"/>
                    <a:pt x="744" y="165"/>
                    <a:pt x="744" y="165"/>
                  </a:cubicBezTo>
                  <a:cubicBezTo>
                    <a:pt x="744" y="195"/>
                    <a:pt x="754" y="223"/>
                    <a:pt x="772" y="2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542" y="2923"/>
              <a:ext cx="187" cy="507"/>
            </a:xfrm>
            <a:custGeom>
              <a:avLst/>
              <a:gdLst>
                <a:gd name="T0" fmla="*/ 171 w 196"/>
                <a:gd name="T1" fmla="*/ 0 h 529"/>
                <a:gd name="T2" fmla="*/ 26 w 196"/>
                <a:gd name="T3" fmla="*/ 0 h 529"/>
                <a:gd name="T4" fmla="*/ 0 w 196"/>
                <a:gd name="T5" fmla="*/ 26 h 529"/>
                <a:gd name="T6" fmla="*/ 0 w 196"/>
                <a:gd name="T7" fmla="*/ 502 h 529"/>
                <a:gd name="T8" fmla="*/ 2 w 196"/>
                <a:gd name="T9" fmla="*/ 512 h 529"/>
                <a:gd name="T10" fmla="*/ 16 w 196"/>
                <a:gd name="T11" fmla="*/ 526 h 529"/>
                <a:gd name="T12" fmla="*/ 36 w 196"/>
                <a:gd name="T13" fmla="*/ 526 h 529"/>
                <a:gd name="T14" fmla="*/ 44 w 196"/>
                <a:gd name="T15" fmla="*/ 520 h 529"/>
                <a:gd name="T16" fmla="*/ 98 w 196"/>
                <a:gd name="T17" fmla="*/ 466 h 529"/>
                <a:gd name="T18" fmla="*/ 152 w 196"/>
                <a:gd name="T19" fmla="*/ 520 h 529"/>
                <a:gd name="T20" fmla="*/ 161 w 196"/>
                <a:gd name="T21" fmla="*/ 526 h 529"/>
                <a:gd name="T22" fmla="*/ 171 w 196"/>
                <a:gd name="T23" fmla="*/ 528 h 529"/>
                <a:gd name="T24" fmla="*/ 180 w 196"/>
                <a:gd name="T25" fmla="*/ 526 h 529"/>
                <a:gd name="T26" fmla="*/ 194 w 196"/>
                <a:gd name="T27" fmla="*/ 512 h 529"/>
                <a:gd name="T28" fmla="*/ 196 w 196"/>
                <a:gd name="T29" fmla="*/ 502 h 529"/>
                <a:gd name="T30" fmla="*/ 196 w 196"/>
                <a:gd name="T31" fmla="*/ 26 h 529"/>
                <a:gd name="T32" fmla="*/ 171 w 196"/>
                <a:gd name="T33" fmla="*/ 0 h 529"/>
                <a:gd name="T34" fmla="*/ 145 w 196"/>
                <a:gd name="T35" fmla="*/ 439 h 529"/>
                <a:gd name="T36" fmla="*/ 117 w 196"/>
                <a:gd name="T37" fmla="*/ 410 h 529"/>
                <a:gd name="T38" fmla="*/ 80 w 196"/>
                <a:gd name="T39" fmla="*/ 410 h 529"/>
                <a:gd name="T40" fmla="*/ 52 w 196"/>
                <a:gd name="T41" fmla="*/ 439 h 529"/>
                <a:gd name="T42" fmla="*/ 52 w 196"/>
                <a:gd name="T43" fmla="*/ 53 h 529"/>
                <a:gd name="T44" fmla="*/ 145 w 196"/>
                <a:gd name="T45" fmla="*/ 53 h 529"/>
                <a:gd name="T46" fmla="*/ 145 w 196"/>
                <a:gd name="T47" fmla="*/ 439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6" h="529">
                  <a:moveTo>
                    <a:pt x="171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502"/>
                    <a:pt x="0" y="502"/>
                    <a:pt x="0" y="502"/>
                  </a:cubicBezTo>
                  <a:cubicBezTo>
                    <a:pt x="0" y="505"/>
                    <a:pt x="1" y="509"/>
                    <a:pt x="2" y="512"/>
                  </a:cubicBezTo>
                  <a:cubicBezTo>
                    <a:pt x="5" y="518"/>
                    <a:pt x="10" y="523"/>
                    <a:pt x="16" y="526"/>
                  </a:cubicBezTo>
                  <a:cubicBezTo>
                    <a:pt x="23" y="529"/>
                    <a:pt x="30" y="529"/>
                    <a:pt x="36" y="526"/>
                  </a:cubicBezTo>
                  <a:cubicBezTo>
                    <a:pt x="39" y="525"/>
                    <a:pt x="42" y="523"/>
                    <a:pt x="44" y="520"/>
                  </a:cubicBezTo>
                  <a:cubicBezTo>
                    <a:pt x="98" y="466"/>
                    <a:pt x="98" y="466"/>
                    <a:pt x="98" y="466"/>
                  </a:cubicBezTo>
                  <a:cubicBezTo>
                    <a:pt x="152" y="520"/>
                    <a:pt x="152" y="520"/>
                    <a:pt x="152" y="520"/>
                  </a:cubicBezTo>
                  <a:cubicBezTo>
                    <a:pt x="155" y="523"/>
                    <a:pt x="158" y="525"/>
                    <a:pt x="161" y="526"/>
                  </a:cubicBezTo>
                  <a:cubicBezTo>
                    <a:pt x="164" y="527"/>
                    <a:pt x="167" y="528"/>
                    <a:pt x="171" y="528"/>
                  </a:cubicBezTo>
                  <a:cubicBezTo>
                    <a:pt x="174" y="528"/>
                    <a:pt x="177" y="527"/>
                    <a:pt x="180" y="526"/>
                  </a:cubicBezTo>
                  <a:cubicBezTo>
                    <a:pt x="187" y="523"/>
                    <a:pt x="192" y="518"/>
                    <a:pt x="194" y="512"/>
                  </a:cubicBezTo>
                  <a:cubicBezTo>
                    <a:pt x="196" y="509"/>
                    <a:pt x="196" y="505"/>
                    <a:pt x="196" y="502"/>
                  </a:cubicBezTo>
                  <a:cubicBezTo>
                    <a:pt x="196" y="26"/>
                    <a:pt x="196" y="26"/>
                    <a:pt x="196" y="26"/>
                  </a:cubicBezTo>
                  <a:cubicBezTo>
                    <a:pt x="196" y="12"/>
                    <a:pt x="185" y="0"/>
                    <a:pt x="171" y="0"/>
                  </a:cubicBezTo>
                  <a:close/>
                  <a:moveTo>
                    <a:pt x="145" y="439"/>
                  </a:moveTo>
                  <a:cubicBezTo>
                    <a:pt x="117" y="410"/>
                    <a:pt x="117" y="410"/>
                    <a:pt x="117" y="410"/>
                  </a:cubicBezTo>
                  <a:cubicBezTo>
                    <a:pt x="107" y="400"/>
                    <a:pt x="90" y="400"/>
                    <a:pt x="80" y="410"/>
                  </a:cubicBezTo>
                  <a:cubicBezTo>
                    <a:pt x="52" y="439"/>
                    <a:pt x="52" y="439"/>
                    <a:pt x="52" y="439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145" y="53"/>
                    <a:pt x="145" y="53"/>
                    <a:pt x="145" y="53"/>
                  </a:cubicBezTo>
                  <a:lnTo>
                    <a:pt x="145" y="4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2240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第二部分：游戏玩法</a:t>
            </a:r>
          </a:p>
        </p:txBody>
      </p:sp>
      <p:sp>
        <p:nvSpPr>
          <p:cNvPr id="5" name="矩形 4"/>
          <p:cNvSpPr/>
          <p:nvPr/>
        </p:nvSpPr>
        <p:spPr>
          <a:xfrm>
            <a:off x="90232" y="575233"/>
            <a:ext cx="87820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INSTRUCTION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任意多边形 7"/>
          <p:cNvSpPr/>
          <p:nvPr/>
        </p:nvSpPr>
        <p:spPr>
          <a:xfrm rot="10800000">
            <a:off x="3201291" y="2442426"/>
            <a:ext cx="2351784" cy="940925"/>
          </a:xfrm>
          <a:custGeom>
            <a:avLst/>
            <a:gdLst>
              <a:gd name="connsiteX0" fmla="*/ 0 w 1646039"/>
              <a:gd name="connsiteY0" fmla="*/ 0 h 658415"/>
              <a:gd name="connsiteX1" fmla="*/ 1316832 w 1646039"/>
              <a:gd name="connsiteY1" fmla="*/ 0 h 658415"/>
              <a:gd name="connsiteX2" fmla="*/ 1646039 w 1646039"/>
              <a:gd name="connsiteY2" fmla="*/ 329208 h 658415"/>
              <a:gd name="connsiteX3" fmla="*/ 1316832 w 1646039"/>
              <a:gd name="connsiteY3" fmla="*/ 658415 h 658415"/>
              <a:gd name="connsiteX4" fmla="*/ 0 w 1646039"/>
              <a:gd name="connsiteY4" fmla="*/ 658415 h 658415"/>
              <a:gd name="connsiteX5" fmla="*/ 329208 w 1646039"/>
              <a:gd name="connsiteY5" fmla="*/ 329208 h 658415"/>
              <a:gd name="connsiteX6" fmla="*/ 0 w 1646039"/>
              <a:gd name="connsiteY6" fmla="*/ 0 h 65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46039" h="658415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85228" tIns="52007" rIns="381214" bIns="52007" numCol="1" spcCol="1270" anchor="ctr" anchorCtr="0">
            <a:noAutofit/>
          </a:bodyPr>
          <a:lstStyle/>
          <a:p>
            <a:pPr lvl="0"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900" kern="1200"/>
          </a:p>
        </p:txBody>
      </p:sp>
      <p:cxnSp>
        <p:nvCxnSpPr>
          <p:cNvPr id="66" name="直接连接符 65"/>
          <p:cNvCxnSpPr/>
          <p:nvPr/>
        </p:nvCxnSpPr>
        <p:spPr>
          <a:xfrm>
            <a:off x="3606826" y="7165486"/>
            <a:ext cx="23651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3201220" y="6858343"/>
            <a:ext cx="103271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数据适配</a:t>
            </a:r>
          </a:p>
        </p:txBody>
      </p:sp>
      <p:sp>
        <p:nvSpPr>
          <p:cNvPr id="2" name="矩形 1"/>
          <p:cNvSpPr/>
          <p:nvPr/>
        </p:nvSpPr>
        <p:spPr>
          <a:xfrm>
            <a:off x="2649855" y="6628799"/>
            <a:ext cx="212598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AU" sz="90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针对调整后的业务进行数据方面的调整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6367728" y="6136103"/>
            <a:ext cx="3524411" cy="1951952"/>
            <a:chOff x="7742848" y="4581052"/>
            <a:chExt cx="3524411" cy="1951952"/>
          </a:xfrm>
        </p:grpSpPr>
        <p:sp>
          <p:nvSpPr>
            <p:cNvPr id="21" name="平行四边形 20"/>
            <p:cNvSpPr/>
            <p:nvPr/>
          </p:nvSpPr>
          <p:spPr>
            <a:xfrm rot="16200000">
              <a:off x="9661410" y="4927154"/>
              <a:ext cx="1951951" cy="1259747"/>
            </a:xfrm>
            <a:prstGeom prst="parallelogram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平行四边形 21"/>
            <p:cNvSpPr/>
            <p:nvPr/>
          </p:nvSpPr>
          <p:spPr>
            <a:xfrm rot="5400000" flipH="1">
              <a:off x="7396747" y="4927154"/>
              <a:ext cx="1951951" cy="1259749"/>
            </a:xfrm>
            <a:prstGeom prst="parallelogram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/>
        </p:nvSpPr>
        <p:spPr>
          <a:xfrm>
            <a:off x="452120" y="1642745"/>
            <a:ext cx="2599690" cy="2539365"/>
          </a:xfrm>
          <a:prstGeom prst="rect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/>
              <a:t>学校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37845" y="1026160"/>
            <a:ext cx="19640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《梦境</a:t>
            </a:r>
            <a:r>
              <a:rPr lang="en-US" altLang="zh-CN" sz="2800" dirty="0"/>
              <a:t>》</a:t>
            </a:r>
            <a:endParaRPr lang="zh-CN" altLang="en-US" sz="2800" dirty="0"/>
          </a:p>
        </p:txBody>
      </p:sp>
      <p:pic>
        <p:nvPicPr>
          <p:cNvPr id="18" name="图片 17" descr="娃娃放在一起&#10;&#10;描述已自动生成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" t="883" b="-883"/>
          <a:stretch>
            <a:fillRect/>
          </a:stretch>
        </p:blipFill>
        <p:spPr>
          <a:xfrm flipH="1">
            <a:off x="5624830" y="1734185"/>
            <a:ext cx="3365500" cy="248031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586730" y="1026160"/>
            <a:ext cx="29229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/>
            </a:lvl1pPr>
          </a:lstStyle>
          <a:p>
            <a:r>
              <a:rPr lang="en-US" altLang="zh-CN" dirty="0"/>
              <a:t>《</a:t>
            </a:r>
            <a:r>
              <a:rPr lang="zh-CN" altLang="en-US" dirty="0"/>
              <a:t>鬼（布偶）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6737154" y="4285089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000" dirty="0"/>
              <a:t>这些布偶有着灵魂</a:t>
            </a:r>
          </a:p>
          <a:p>
            <a:pPr algn="r"/>
            <a:r>
              <a:rPr lang="zh-CN" altLang="en-US" sz="2000" dirty="0"/>
              <a:t>极具攻击性</a:t>
            </a:r>
          </a:p>
        </p:txBody>
      </p:sp>
      <p:sp>
        <p:nvSpPr>
          <p:cNvPr id="25" name="矩形 24"/>
          <p:cNvSpPr/>
          <p:nvPr/>
        </p:nvSpPr>
        <p:spPr>
          <a:xfrm>
            <a:off x="661035" y="3526155"/>
            <a:ext cx="366395" cy="7588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玩家</a:t>
            </a: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268345"/>
            <a:ext cx="864000" cy="13537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492615"/>
            <a:ext cx="864000" cy="13525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940925"/>
            <a:ext cx="864000" cy="13525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716770"/>
            <a:ext cx="864000" cy="135255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74978" y="4284862"/>
            <a:ext cx="450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/>
              <a:t>四处散落的匕首</a:t>
            </a:r>
            <a:endParaRPr lang="en-US" altLang="zh-CN" sz="2000" dirty="0"/>
          </a:p>
          <a:p>
            <a:pPr algn="l"/>
            <a:r>
              <a:rPr lang="zh-CN" altLang="en-US" sz="2000" dirty="0"/>
              <a:t>投掷到对应颜色的布偶能驱散它的恶魂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6242238" y="6628893"/>
            <a:ext cx="377539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/>
              <a:t>当只剩一个无色布偶时</a:t>
            </a:r>
            <a:endParaRPr lang="en-US" altLang="zh-CN" sz="2800" dirty="0"/>
          </a:p>
          <a:p>
            <a:pPr algn="ctr"/>
            <a:r>
              <a:rPr lang="zh-CN" altLang="en-US" sz="2800" dirty="0"/>
              <a:t>学校大门将打开</a:t>
            </a:r>
            <a:endParaRPr lang="en-US" altLang="zh-CN" sz="2800" dirty="0"/>
          </a:p>
          <a:p>
            <a:pPr algn="ctr"/>
            <a:r>
              <a:rPr lang="zh-CN" altLang="en-US" sz="2800" dirty="0"/>
              <a:t>可逃出这个梦境</a:t>
            </a:r>
            <a:endParaRPr lang="en-US" altLang="zh-CN" sz="2800" dirty="0"/>
          </a:p>
        </p:txBody>
      </p:sp>
      <p:sp>
        <p:nvSpPr>
          <p:cNvPr id="32" name="文本框 31"/>
          <p:cNvSpPr txBox="1"/>
          <p:nvPr/>
        </p:nvSpPr>
        <p:spPr>
          <a:xfrm>
            <a:off x="3742055" y="2679700"/>
            <a:ext cx="1270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chemeClr val="bg1"/>
                </a:solidFill>
              </a:rPr>
              <a:t>出现</a:t>
            </a:r>
          </a:p>
        </p:txBody>
      </p:sp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3304796" y="2441791"/>
            <a:ext cx="2351784" cy="940925"/>
          </a:xfrm>
          <a:custGeom>
            <a:avLst/>
            <a:gdLst>
              <a:gd name="connsiteX0" fmla="*/ 0 w 1646039"/>
              <a:gd name="connsiteY0" fmla="*/ 0 h 658415"/>
              <a:gd name="connsiteX1" fmla="*/ 1316832 w 1646039"/>
              <a:gd name="connsiteY1" fmla="*/ 0 h 658415"/>
              <a:gd name="connsiteX2" fmla="*/ 1646039 w 1646039"/>
              <a:gd name="connsiteY2" fmla="*/ 329208 h 658415"/>
              <a:gd name="connsiteX3" fmla="*/ 1316832 w 1646039"/>
              <a:gd name="connsiteY3" fmla="*/ 658415 h 658415"/>
              <a:gd name="connsiteX4" fmla="*/ 0 w 1646039"/>
              <a:gd name="connsiteY4" fmla="*/ 658415 h 658415"/>
              <a:gd name="connsiteX5" fmla="*/ 329208 w 1646039"/>
              <a:gd name="connsiteY5" fmla="*/ 329208 h 658415"/>
              <a:gd name="connsiteX6" fmla="*/ 0 w 1646039"/>
              <a:gd name="connsiteY6" fmla="*/ 0 h 65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46039" h="658415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85228" tIns="52007" rIns="381214" bIns="52007" numCol="1" spcCol="1270" anchor="ctr" anchorCtr="0">
            <a:noAutofit/>
          </a:bodyPr>
          <a:lstStyle/>
          <a:p>
            <a:pPr lvl="0"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900" kern="1200"/>
          </a:p>
        </p:txBody>
      </p:sp>
      <p:cxnSp>
        <p:nvCxnSpPr>
          <p:cNvPr id="66" name="直接连接符 65"/>
          <p:cNvCxnSpPr/>
          <p:nvPr/>
        </p:nvCxnSpPr>
        <p:spPr>
          <a:xfrm>
            <a:off x="3594588" y="7165486"/>
            <a:ext cx="23651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3196488" y="6858343"/>
            <a:ext cx="103271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数据适配</a:t>
            </a:r>
          </a:p>
        </p:txBody>
      </p:sp>
      <p:sp>
        <p:nvSpPr>
          <p:cNvPr id="2" name="矩形 1"/>
          <p:cNvSpPr/>
          <p:nvPr/>
        </p:nvSpPr>
        <p:spPr>
          <a:xfrm>
            <a:off x="2649855" y="6628799"/>
            <a:ext cx="212598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AU" sz="90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针对调整后的业务进行数据方面的调整</a:t>
            </a:r>
          </a:p>
        </p:txBody>
      </p:sp>
      <p:sp>
        <p:nvSpPr>
          <p:cNvPr id="16" name="矩形 15"/>
          <p:cNvSpPr/>
          <p:nvPr/>
        </p:nvSpPr>
        <p:spPr>
          <a:xfrm>
            <a:off x="452120" y="1642745"/>
            <a:ext cx="2599690" cy="2539365"/>
          </a:xfrm>
          <a:prstGeom prst="rect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/>
              <a:t>学校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37845" y="1026160"/>
            <a:ext cx="19640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《梦境</a:t>
            </a:r>
            <a:r>
              <a:rPr lang="en-US" altLang="zh-CN" sz="2800" dirty="0"/>
              <a:t>》</a:t>
            </a:r>
            <a:endParaRPr lang="zh-CN" altLang="en-US" sz="2800" dirty="0"/>
          </a:p>
        </p:txBody>
      </p:sp>
      <p:sp>
        <p:nvSpPr>
          <p:cNvPr id="25" name="矩形 24"/>
          <p:cNvSpPr/>
          <p:nvPr/>
        </p:nvSpPr>
        <p:spPr>
          <a:xfrm>
            <a:off x="661035" y="3526155"/>
            <a:ext cx="366395" cy="7588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玩家</a:t>
            </a: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268345"/>
            <a:ext cx="864000" cy="13537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492615"/>
            <a:ext cx="864000" cy="13525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940925"/>
            <a:ext cx="864000" cy="13525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716770"/>
            <a:ext cx="864000" cy="135255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74978" y="4284862"/>
            <a:ext cx="450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/>
              <a:t>四处散落的匕首</a:t>
            </a:r>
            <a:endParaRPr lang="en-US" altLang="zh-CN" sz="2000" dirty="0"/>
          </a:p>
          <a:p>
            <a:pPr algn="l"/>
            <a:r>
              <a:rPr lang="zh-CN" altLang="en-US" sz="2000" dirty="0"/>
              <a:t>投掷到对应颜色的布偶能驱散它的恶魂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3845560" y="2681605"/>
            <a:ext cx="1270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chemeClr val="bg1"/>
                </a:solidFill>
              </a:rPr>
              <a:t>逃离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079520" y="4076193"/>
            <a:ext cx="2722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/>
              <a:t>当只剩一个无色布偶时</a:t>
            </a:r>
            <a:endParaRPr lang="en-US" altLang="zh-CN" sz="2000" dirty="0"/>
          </a:p>
          <a:p>
            <a:pPr algn="ctr"/>
            <a:r>
              <a:rPr lang="zh-CN" altLang="en-US" sz="2000" dirty="0"/>
              <a:t>学校大门将打开</a:t>
            </a:r>
            <a:endParaRPr lang="en-US" altLang="zh-CN" sz="2000" dirty="0"/>
          </a:p>
          <a:p>
            <a:pPr algn="ctr"/>
            <a:r>
              <a:rPr lang="zh-CN" altLang="en-US" sz="2000" dirty="0"/>
              <a:t>可逃出这个梦境</a:t>
            </a:r>
            <a:endParaRPr lang="en-US" altLang="zh-CN" sz="2000" dirty="0"/>
          </a:p>
        </p:txBody>
      </p:sp>
      <p:pic>
        <p:nvPicPr>
          <p:cNvPr id="11" name="图片 10" descr="Secret Gates"/>
          <p:cNvPicPr>
            <a:picLocks noChangeAspect="1"/>
          </p:cNvPicPr>
          <p:nvPr/>
        </p:nvPicPr>
        <p:blipFill>
          <a:blip r:embed="rId4"/>
          <a:srcRect l="21711" t="9379" r="27778" b="18300"/>
          <a:stretch>
            <a:fillRect/>
          </a:stretch>
        </p:blipFill>
        <p:spPr>
          <a:xfrm>
            <a:off x="5908675" y="1640205"/>
            <a:ext cx="3063875" cy="2300605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12" name="矩形 11"/>
          <p:cNvSpPr/>
          <p:nvPr/>
        </p:nvSpPr>
        <p:spPr bwMode="auto">
          <a:xfrm>
            <a:off x="90232" y="205901"/>
            <a:ext cx="2240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第二部分：游戏玩法</a:t>
            </a:r>
          </a:p>
        </p:txBody>
      </p:sp>
      <p:sp>
        <p:nvSpPr>
          <p:cNvPr id="13" name="矩形 12"/>
          <p:cNvSpPr/>
          <p:nvPr/>
        </p:nvSpPr>
        <p:spPr>
          <a:xfrm>
            <a:off x="90232" y="575233"/>
            <a:ext cx="87820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INSTRUCTION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 bwMode="auto">
          <a:xfrm>
            <a:off x="3863658" y="2094283"/>
            <a:ext cx="14166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2800" kern="10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VISION</a:t>
            </a:r>
          </a:p>
        </p:txBody>
      </p:sp>
      <p:sp>
        <p:nvSpPr>
          <p:cNvPr id="14" name="矩形 13"/>
          <p:cNvSpPr/>
          <p:nvPr/>
        </p:nvSpPr>
        <p:spPr>
          <a:xfrm>
            <a:off x="4254818" y="2617504"/>
            <a:ext cx="634365" cy="252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105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VISION</a:t>
            </a:r>
          </a:p>
        </p:txBody>
      </p:sp>
      <p:cxnSp>
        <p:nvCxnSpPr>
          <p:cNvPr id="16" name="直接连接符 15"/>
          <p:cNvCxnSpPr/>
          <p:nvPr/>
        </p:nvCxnSpPr>
        <p:spPr>
          <a:xfrm>
            <a:off x="4441372" y="296188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任意多边形 22"/>
          <p:cNvSpPr/>
          <p:nvPr/>
        </p:nvSpPr>
        <p:spPr>
          <a:xfrm>
            <a:off x="2496968" y="-465601"/>
            <a:ext cx="4171119" cy="2085559"/>
          </a:xfrm>
          <a:custGeom>
            <a:avLst/>
            <a:gdLst>
              <a:gd name="connsiteX0" fmla="*/ 0 w 3557939"/>
              <a:gd name="connsiteY0" fmla="*/ 0 h 1778969"/>
              <a:gd name="connsiteX1" fmla="*/ 3557939 w 3557939"/>
              <a:gd name="connsiteY1" fmla="*/ 0 h 1778969"/>
              <a:gd name="connsiteX2" fmla="*/ 1778970 w 3557939"/>
              <a:gd name="connsiteY2" fmla="*/ 1778969 h 177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7939" h="1778969">
                <a:moveTo>
                  <a:pt x="0" y="0"/>
                </a:moveTo>
                <a:lnTo>
                  <a:pt x="3557939" y="0"/>
                </a:lnTo>
                <a:lnTo>
                  <a:pt x="1778970" y="1778969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菱形 24"/>
          <p:cNvSpPr/>
          <p:nvPr/>
        </p:nvSpPr>
        <p:spPr>
          <a:xfrm>
            <a:off x="2184101" y="229604"/>
            <a:ext cx="4775798" cy="4775798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Freeform 883"/>
          <p:cNvSpPr>
            <a:spLocks noEditPoints="1"/>
          </p:cNvSpPr>
          <p:nvPr/>
        </p:nvSpPr>
        <p:spPr bwMode="auto">
          <a:xfrm>
            <a:off x="4427185" y="651736"/>
            <a:ext cx="373567" cy="578347"/>
          </a:xfrm>
          <a:custGeom>
            <a:avLst/>
            <a:gdLst>
              <a:gd name="T0" fmla="*/ 7 w 127"/>
              <a:gd name="T1" fmla="*/ 10 h 197"/>
              <a:gd name="T2" fmla="*/ 11 w 127"/>
              <a:gd name="T3" fmla="*/ 1 h 197"/>
              <a:gd name="T4" fmla="*/ 20 w 127"/>
              <a:gd name="T5" fmla="*/ 5 h 197"/>
              <a:gd name="T6" fmla="*/ 24 w 127"/>
              <a:gd name="T7" fmla="*/ 18 h 197"/>
              <a:gd name="T8" fmla="*/ 20 w 127"/>
              <a:gd name="T9" fmla="*/ 26 h 197"/>
              <a:gd name="T10" fmla="*/ 18 w 127"/>
              <a:gd name="T11" fmla="*/ 27 h 197"/>
              <a:gd name="T12" fmla="*/ 11 w 127"/>
              <a:gd name="T13" fmla="*/ 22 h 197"/>
              <a:gd name="T14" fmla="*/ 7 w 127"/>
              <a:gd name="T15" fmla="*/ 10 h 197"/>
              <a:gd name="T16" fmla="*/ 60 w 127"/>
              <a:gd name="T17" fmla="*/ 113 h 197"/>
              <a:gd name="T18" fmla="*/ 51 w 127"/>
              <a:gd name="T19" fmla="*/ 109 h 197"/>
              <a:gd name="T20" fmla="*/ 47 w 127"/>
              <a:gd name="T21" fmla="*/ 118 h 197"/>
              <a:gd name="T22" fmla="*/ 52 w 127"/>
              <a:gd name="T23" fmla="*/ 132 h 197"/>
              <a:gd name="T24" fmla="*/ 61 w 127"/>
              <a:gd name="T25" fmla="*/ 136 h 197"/>
              <a:gd name="T26" fmla="*/ 65 w 127"/>
              <a:gd name="T27" fmla="*/ 127 h 197"/>
              <a:gd name="T28" fmla="*/ 60 w 127"/>
              <a:gd name="T29" fmla="*/ 113 h 197"/>
              <a:gd name="T30" fmla="*/ 126 w 127"/>
              <a:gd name="T31" fmla="*/ 157 h 197"/>
              <a:gd name="T32" fmla="*/ 122 w 127"/>
              <a:gd name="T33" fmla="*/ 152 h 197"/>
              <a:gd name="T34" fmla="*/ 121 w 127"/>
              <a:gd name="T35" fmla="*/ 143 h 197"/>
              <a:gd name="T36" fmla="*/ 65 w 127"/>
              <a:gd name="T37" fmla="*/ 77 h 197"/>
              <a:gd name="T38" fmla="*/ 68 w 127"/>
              <a:gd name="T39" fmla="*/ 63 h 197"/>
              <a:gd name="T40" fmla="*/ 66 w 127"/>
              <a:gd name="T41" fmla="*/ 51 h 197"/>
              <a:gd name="T42" fmla="*/ 34 w 127"/>
              <a:gd name="T43" fmla="*/ 29 h 197"/>
              <a:gd name="T44" fmla="*/ 22 w 127"/>
              <a:gd name="T45" fmla="*/ 31 h 197"/>
              <a:gd name="T46" fmla="*/ 0 w 127"/>
              <a:gd name="T47" fmla="*/ 63 h 197"/>
              <a:gd name="T48" fmla="*/ 2 w 127"/>
              <a:gd name="T49" fmla="*/ 75 h 197"/>
              <a:gd name="T50" fmla="*/ 19 w 127"/>
              <a:gd name="T51" fmla="*/ 94 h 197"/>
              <a:gd name="T52" fmla="*/ 20 w 127"/>
              <a:gd name="T53" fmla="*/ 181 h 197"/>
              <a:gd name="T54" fmla="*/ 25 w 127"/>
              <a:gd name="T55" fmla="*/ 188 h 197"/>
              <a:gd name="T56" fmla="*/ 25 w 127"/>
              <a:gd name="T57" fmla="*/ 195 h 197"/>
              <a:gd name="T58" fmla="*/ 27 w 127"/>
              <a:gd name="T59" fmla="*/ 197 h 197"/>
              <a:gd name="T60" fmla="*/ 30 w 127"/>
              <a:gd name="T61" fmla="*/ 194 h 197"/>
              <a:gd name="T62" fmla="*/ 29 w 127"/>
              <a:gd name="T63" fmla="*/ 188 h 197"/>
              <a:gd name="T64" fmla="*/ 35 w 127"/>
              <a:gd name="T65" fmla="*/ 181 h 197"/>
              <a:gd name="T66" fmla="*/ 35 w 127"/>
              <a:gd name="T67" fmla="*/ 74 h 197"/>
              <a:gd name="T68" fmla="*/ 27 w 127"/>
              <a:gd name="T69" fmla="*/ 66 h 197"/>
              <a:gd name="T70" fmla="*/ 19 w 127"/>
              <a:gd name="T71" fmla="*/ 74 h 197"/>
              <a:gd name="T72" fmla="*/ 19 w 127"/>
              <a:gd name="T73" fmla="*/ 86 h 197"/>
              <a:gd name="T74" fmla="*/ 9 w 127"/>
              <a:gd name="T75" fmla="*/ 73 h 197"/>
              <a:gd name="T76" fmla="*/ 7 w 127"/>
              <a:gd name="T77" fmla="*/ 63 h 197"/>
              <a:gd name="T78" fmla="*/ 24 w 127"/>
              <a:gd name="T79" fmla="*/ 38 h 197"/>
              <a:gd name="T80" fmla="*/ 34 w 127"/>
              <a:gd name="T81" fmla="*/ 36 h 197"/>
              <a:gd name="T82" fmla="*/ 59 w 127"/>
              <a:gd name="T83" fmla="*/ 54 h 197"/>
              <a:gd name="T84" fmla="*/ 61 w 127"/>
              <a:gd name="T85" fmla="*/ 63 h 197"/>
              <a:gd name="T86" fmla="*/ 60 w 127"/>
              <a:gd name="T87" fmla="*/ 71 h 197"/>
              <a:gd name="T88" fmla="*/ 52 w 127"/>
              <a:gd name="T89" fmla="*/ 62 h 197"/>
              <a:gd name="T90" fmla="*/ 41 w 127"/>
              <a:gd name="T91" fmla="*/ 61 h 197"/>
              <a:gd name="T92" fmla="*/ 40 w 127"/>
              <a:gd name="T93" fmla="*/ 72 h 197"/>
              <a:gd name="T94" fmla="*/ 110 w 127"/>
              <a:gd name="T95" fmla="*/ 153 h 197"/>
              <a:gd name="T96" fmla="*/ 115 w 127"/>
              <a:gd name="T97" fmla="*/ 156 h 197"/>
              <a:gd name="T98" fmla="*/ 119 w 127"/>
              <a:gd name="T99" fmla="*/ 155 h 197"/>
              <a:gd name="T100" fmla="*/ 123 w 127"/>
              <a:gd name="T101" fmla="*/ 160 h 197"/>
              <a:gd name="T102" fmla="*/ 124 w 127"/>
              <a:gd name="T103" fmla="*/ 161 h 197"/>
              <a:gd name="T104" fmla="*/ 126 w 127"/>
              <a:gd name="T105" fmla="*/ 160 h 197"/>
              <a:gd name="T106" fmla="*/ 126 w 127"/>
              <a:gd name="T107" fmla="*/ 157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7" h="197">
                <a:moveTo>
                  <a:pt x="7" y="10"/>
                </a:moveTo>
                <a:cubicBezTo>
                  <a:pt x="5" y="6"/>
                  <a:pt x="7" y="2"/>
                  <a:pt x="11" y="1"/>
                </a:cubicBezTo>
                <a:cubicBezTo>
                  <a:pt x="14" y="0"/>
                  <a:pt x="18" y="2"/>
                  <a:pt x="20" y="5"/>
                </a:cubicBezTo>
                <a:cubicBezTo>
                  <a:pt x="24" y="18"/>
                  <a:pt x="24" y="18"/>
                  <a:pt x="24" y="18"/>
                </a:cubicBezTo>
                <a:cubicBezTo>
                  <a:pt x="26" y="21"/>
                  <a:pt x="24" y="25"/>
                  <a:pt x="20" y="26"/>
                </a:cubicBezTo>
                <a:cubicBezTo>
                  <a:pt x="19" y="27"/>
                  <a:pt x="19" y="27"/>
                  <a:pt x="18" y="27"/>
                </a:cubicBezTo>
                <a:cubicBezTo>
                  <a:pt x="15" y="27"/>
                  <a:pt x="12" y="25"/>
                  <a:pt x="11" y="22"/>
                </a:cubicBezTo>
                <a:lnTo>
                  <a:pt x="7" y="10"/>
                </a:lnTo>
                <a:close/>
                <a:moveTo>
                  <a:pt x="60" y="113"/>
                </a:moveTo>
                <a:cubicBezTo>
                  <a:pt x="58" y="109"/>
                  <a:pt x="54" y="108"/>
                  <a:pt x="51" y="109"/>
                </a:cubicBezTo>
                <a:cubicBezTo>
                  <a:pt x="47" y="110"/>
                  <a:pt x="45" y="114"/>
                  <a:pt x="47" y="118"/>
                </a:cubicBezTo>
                <a:cubicBezTo>
                  <a:pt x="52" y="132"/>
                  <a:pt x="52" y="132"/>
                  <a:pt x="52" y="132"/>
                </a:cubicBezTo>
                <a:cubicBezTo>
                  <a:pt x="53" y="135"/>
                  <a:pt x="57" y="137"/>
                  <a:pt x="61" y="136"/>
                </a:cubicBezTo>
                <a:cubicBezTo>
                  <a:pt x="64" y="134"/>
                  <a:pt x="66" y="131"/>
                  <a:pt x="65" y="127"/>
                </a:cubicBezTo>
                <a:lnTo>
                  <a:pt x="60" y="113"/>
                </a:lnTo>
                <a:close/>
                <a:moveTo>
                  <a:pt x="126" y="157"/>
                </a:moveTo>
                <a:cubicBezTo>
                  <a:pt x="122" y="152"/>
                  <a:pt x="122" y="152"/>
                  <a:pt x="122" y="152"/>
                </a:cubicBezTo>
                <a:cubicBezTo>
                  <a:pt x="124" y="149"/>
                  <a:pt x="124" y="146"/>
                  <a:pt x="121" y="143"/>
                </a:cubicBezTo>
                <a:cubicBezTo>
                  <a:pt x="65" y="77"/>
                  <a:pt x="65" y="77"/>
                  <a:pt x="65" y="77"/>
                </a:cubicBezTo>
                <a:cubicBezTo>
                  <a:pt x="67" y="73"/>
                  <a:pt x="68" y="68"/>
                  <a:pt x="68" y="63"/>
                </a:cubicBezTo>
                <a:cubicBezTo>
                  <a:pt x="68" y="59"/>
                  <a:pt x="67" y="55"/>
                  <a:pt x="66" y="51"/>
                </a:cubicBezTo>
                <a:cubicBezTo>
                  <a:pt x="61" y="38"/>
                  <a:pt x="48" y="29"/>
                  <a:pt x="34" y="29"/>
                </a:cubicBezTo>
                <a:cubicBezTo>
                  <a:pt x="30" y="29"/>
                  <a:pt x="26" y="30"/>
                  <a:pt x="22" y="31"/>
                </a:cubicBezTo>
                <a:cubicBezTo>
                  <a:pt x="8" y="36"/>
                  <a:pt x="0" y="49"/>
                  <a:pt x="0" y="63"/>
                </a:cubicBezTo>
                <a:cubicBezTo>
                  <a:pt x="0" y="67"/>
                  <a:pt x="0" y="71"/>
                  <a:pt x="2" y="75"/>
                </a:cubicBezTo>
                <a:cubicBezTo>
                  <a:pt x="5" y="84"/>
                  <a:pt x="11" y="90"/>
                  <a:pt x="19" y="94"/>
                </a:cubicBezTo>
                <a:cubicBezTo>
                  <a:pt x="20" y="181"/>
                  <a:pt x="20" y="181"/>
                  <a:pt x="20" y="181"/>
                </a:cubicBezTo>
                <a:cubicBezTo>
                  <a:pt x="20" y="184"/>
                  <a:pt x="22" y="187"/>
                  <a:pt x="25" y="188"/>
                </a:cubicBezTo>
                <a:cubicBezTo>
                  <a:pt x="25" y="195"/>
                  <a:pt x="25" y="195"/>
                  <a:pt x="25" y="195"/>
                </a:cubicBezTo>
                <a:cubicBezTo>
                  <a:pt x="25" y="196"/>
                  <a:pt x="26" y="197"/>
                  <a:pt x="27" y="197"/>
                </a:cubicBezTo>
                <a:cubicBezTo>
                  <a:pt x="29" y="197"/>
                  <a:pt x="30" y="196"/>
                  <a:pt x="30" y="194"/>
                </a:cubicBezTo>
                <a:cubicBezTo>
                  <a:pt x="29" y="188"/>
                  <a:pt x="29" y="188"/>
                  <a:pt x="29" y="188"/>
                </a:cubicBezTo>
                <a:cubicBezTo>
                  <a:pt x="33" y="187"/>
                  <a:pt x="35" y="184"/>
                  <a:pt x="35" y="181"/>
                </a:cubicBezTo>
                <a:cubicBezTo>
                  <a:pt x="35" y="74"/>
                  <a:pt x="35" y="74"/>
                  <a:pt x="35" y="74"/>
                </a:cubicBezTo>
                <a:cubicBezTo>
                  <a:pt x="34" y="70"/>
                  <a:pt x="31" y="66"/>
                  <a:pt x="27" y="66"/>
                </a:cubicBezTo>
                <a:cubicBezTo>
                  <a:pt x="22" y="66"/>
                  <a:pt x="19" y="70"/>
                  <a:pt x="19" y="74"/>
                </a:cubicBezTo>
                <a:cubicBezTo>
                  <a:pt x="19" y="86"/>
                  <a:pt x="19" y="86"/>
                  <a:pt x="19" y="86"/>
                </a:cubicBezTo>
                <a:cubicBezTo>
                  <a:pt x="14" y="83"/>
                  <a:pt x="11" y="78"/>
                  <a:pt x="9" y="73"/>
                </a:cubicBezTo>
                <a:cubicBezTo>
                  <a:pt x="7" y="70"/>
                  <a:pt x="7" y="66"/>
                  <a:pt x="7" y="63"/>
                </a:cubicBezTo>
                <a:cubicBezTo>
                  <a:pt x="7" y="52"/>
                  <a:pt x="14" y="42"/>
                  <a:pt x="24" y="38"/>
                </a:cubicBezTo>
                <a:cubicBezTo>
                  <a:pt x="28" y="37"/>
                  <a:pt x="31" y="36"/>
                  <a:pt x="34" y="36"/>
                </a:cubicBezTo>
                <a:cubicBezTo>
                  <a:pt x="45" y="36"/>
                  <a:pt x="55" y="43"/>
                  <a:pt x="59" y="54"/>
                </a:cubicBezTo>
                <a:cubicBezTo>
                  <a:pt x="60" y="57"/>
                  <a:pt x="61" y="60"/>
                  <a:pt x="61" y="63"/>
                </a:cubicBezTo>
                <a:cubicBezTo>
                  <a:pt x="61" y="66"/>
                  <a:pt x="60" y="68"/>
                  <a:pt x="60" y="71"/>
                </a:cubicBezTo>
                <a:cubicBezTo>
                  <a:pt x="52" y="62"/>
                  <a:pt x="52" y="62"/>
                  <a:pt x="52" y="62"/>
                </a:cubicBezTo>
                <a:cubicBezTo>
                  <a:pt x="50" y="59"/>
                  <a:pt x="45" y="58"/>
                  <a:pt x="41" y="61"/>
                </a:cubicBezTo>
                <a:cubicBezTo>
                  <a:pt x="38" y="64"/>
                  <a:pt x="38" y="69"/>
                  <a:pt x="40" y="72"/>
                </a:cubicBezTo>
                <a:cubicBezTo>
                  <a:pt x="110" y="153"/>
                  <a:pt x="110" y="153"/>
                  <a:pt x="110" y="153"/>
                </a:cubicBezTo>
                <a:cubicBezTo>
                  <a:pt x="111" y="155"/>
                  <a:pt x="113" y="156"/>
                  <a:pt x="115" y="156"/>
                </a:cubicBezTo>
                <a:cubicBezTo>
                  <a:pt x="117" y="156"/>
                  <a:pt x="118" y="155"/>
                  <a:pt x="119" y="155"/>
                </a:cubicBezTo>
                <a:cubicBezTo>
                  <a:pt x="123" y="160"/>
                  <a:pt x="123" y="160"/>
                  <a:pt x="123" y="160"/>
                </a:cubicBezTo>
                <a:cubicBezTo>
                  <a:pt x="123" y="160"/>
                  <a:pt x="124" y="161"/>
                  <a:pt x="124" y="161"/>
                </a:cubicBezTo>
                <a:cubicBezTo>
                  <a:pt x="125" y="161"/>
                  <a:pt x="125" y="161"/>
                  <a:pt x="126" y="160"/>
                </a:cubicBezTo>
                <a:cubicBezTo>
                  <a:pt x="127" y="159"/>
                  <a:pt x="127" y="158"/>
                  <a:pt x="126" y="157"/>
                </a:cubicBezTo>
                <a:close/>
              </a:path>
            </a:pathLst>
          </a:custGeom>
          <a:solidFill>
            <a:srgbClr val="30437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rcRect l="673"/>
          <a:stretch>
            <a:fillRect/>
          </a:stretch>
        </p:blipFill>
        <p:spPr>
          <a:xfrm>
            <a:off x="0" y="0"/>
            <a:ext cx="9144000" cy="324866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9144000" cy="324866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48771" y="5289939"/>
            <a:ext cx="1172056" cy="1172056"/>
          </a:xfrm>
          <a:prstGeom prst="ellipse">
            <a:avLst/>
          </a:prstGeom>
          <a:solidFill>
            <a:srgbClr val="EEF2F5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2816735" y="5270224"/>
            <a:ext cx="1172056" cy="1172056"/>
          </a:xfrm>
          <a:prstGeom prst="ellipse">
            <a:avLst/>
          </a:prstGeom>
          <a:solidFill>
            <a:srgbClr val="EEF2F5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5184701" y="5270224"/>
            <a:ext cx="1172056" cy="1172056"/>
          </a:xfrm>
          <a:prstGeom prst="ellipse">
            <a:avLst/>
          </a:prstGeom>
          <a:solidFill>
            <a:srgbClr val="EEF2F5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7552664" y="5270224"/>
            <a:ext cx="1172056" cy="1172056"/>
          </a:xfrm>
          <a:prstGeom prst="ellipse">
            <a:avLst/>
          </a:prstGeom>
          <a:solidFill>
            <a:srgbClr val="EEF2F5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 bwMode="auto">
          <a:xfrm>
            <a:off x="536959" y="6528325"/>
            <a:ext cx="995680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6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基本数据</a:t>
            </a:r>
          </a:p>
        </p:txBody>
      </p:sp>
      <p:sp>
        <p:nvSpPr>
          <p:cNvPr id="68" name="矩形 67"/>
          <p:cNvSpPr/>
          <p:nvPr/>
        </p:nvSpPr>
        <p:spPr>
          <a:xfrm>
            <a:off x="-186" y="6909516"/>
            <a:ext cx="2069970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00" b="1">
                <a:solidFill>
                  <a:schemeClr val="tx1">
                    <a:lumMod val="85000"/>
                    <a:lumOff val="15000"/>
                  </a:schemeClr>
                </a:solidFill>
              </a:rPr>
              <a:t>Person, Doctor, Patient, Admin</a:t>
            </a:r>
          </a:p>
          <a:p>
            <a:pPr algn="ctr">
              <a:lnSpc>
                <a:spcPct val="150000"/>
              </a:lnSpc>
            </a:pPr>
            <a:r>
              <a:rPr lang="en-US" altLang="zh-CN" sz="900" b="1">
                <a:solidFill>
                  <a:schemeClr val="tx1">
                    <a:lumMod val="85000"/>
                    <a:lumOff val="15000"/>
                  </a:schemeClr>
                </a:solidFill>
              </a:rPr>
              <a:t>Room, Schedule, Room_Schedule</a:t>
            </a:r>
          </a:p>
          <a:p>
            <a:pPr algn="ctr">
              <a:lnSpc>
                <a:spcPct val="150000"/>
              </a:lnSpc>
            </a:pPr>
            <a:r>
              <a:rPr lang="en-US" altLang="zh-CN" sz="900">
                <a:solidFill>
                  <a:schemeClr val="tx1">
                    <a:lumMod val="85000"/>
                    <a:lumOff val="15000"/>
                  </a:schemeClr>
                </a:solidFill>
              </a:rPr>
              <a:t>Dept, Symptom, Medicine</a:t>
            </a:r>
          </a:p>
          <a:p>
            <a:pPr algn="ctr">
              <a:lnSpc>
                <a:spcPct val="150000"/>
              </a:lnSpc>
            </a:pPr>
            <a:r>
              <a:rPr lang="en-US" altLang="zh-CN" sz="900">
                <a:solidFill>
                  <a:schemeClr val="tx1">
                    <a:lumMod val="85000"/>
                    <a:lumOff val="15000"/>
                  </a:schemeClr>
                </a:solidFill>
              </a:rPr>
              <a:t>Diagnosis, Manage</a:t>
            </a:r>
          </a:p>
        </p:txBody>
      </p:sp>
      <p:cxnSp>
        <p:nvCxnSpPr>
          <p:cNvPr id="69" name="直接连接符 68"/>
          <p:cNvCxnSpPr/>
          <p:nvPr/>
        </p:nvCxnSpPr>
        <p:spPr>
          <a:xfrm>
            <a:off x="943633" y="6893774"/>
            <a:ext cx="18233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 bwMode="auto">
          <a:xfrm>
            <a:off x="2904923" y="6528325"/>
            <a:ext cx="995680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6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业务数据</a:t>
            </a:r>
          </a:p>
        </p:txBody>
      </p:sp>
      <p:sp>
        <p:nvSpPr>
          <p:cNvPr id="71" name="矩形 70"/>
          <p:cNvSpPr/>
          <p:nvPr/>
        </p:nvSpPr>
        <p:spPr>
          <a:xfrm>
            <a:off x="2367778" y="6909516"/>
            <a:ext cx="2069970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Booking, History_Sheet, Doctor_Rate</a:t>
            </a:r>
            <a:endParaRPr lang="en-US" altLang="zh-CN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zh-CN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Distribution_Record, Manage_Record</a:t>
            </a:r>
          </a:p>
        </p:txBody>
      </p:sp>
      <p:cxnSp>
        <p:nvCxnSpPr>
          <p:cNvPr id="72" name="直接连接符 71"/>
          <p:cNvCxnSpPr/>
          <p:nvPr/>
        </p:nvCxnSpPr>
        <p:spPr>
          <a:xfrm>
            <a:off x="3311597" y="6893774"/>
            <a:ext cx="18233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矩形 72"/>
          <p:cNvSpPr/>
          <p:nvPr/>
        </p:nvSpPr>
        <p:spPr bwMode="auto">
          <a:xfrm>
            <a:off x="5272889" y="6555220"/>
            <a:ext cx="995680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6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插入测试</a:t>
            </a:r>
          </a:p>
        </p:txBody>
      </p:sp>
      <p:sp>
        <p:nvSpPr>
          <p:cNvPr id="74" name="矩形 73"/>
          <p:cNvSpPr/>
          <p:nvPr/>
        </p:nvSpPr>
        <p:spPr>
          <a:xfrm>
            <a:off x="4735743" y="6909516"/>
            <a:ext cx="2069970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00">
                <a:solidFill>
                  <a:schemeClr val="tx1">
                    <a:lumMod val="85000"/>
                    <a:lumOff val="15000"/>
                  </a:schemeClr>
                </a:solidFill>
              </a:rPr>
              <a:t>Mysqlslap</a:t>
            </a:r>
          </a:p>
        </p:txBody>
      </p:sp>
      <p:cxnSp>
        <p:nvCxnSpPr>
          <p:cNvPr id="75" name="直接连接符 74"/>
          <p:cNvCxnSpPr/>
          <p:nvPr/>
        </p:nvCxnSpPr>
        <p:spPr>
          <a:xfrm>
            <a:off x="5679563" y="6920669"/>
            <a:ext cx="18233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矩形 75"/>
          <p:cNvSpPr/>
          <p:nvPr/>
        </p:nvSpPr>
        <p:spPr bwMode="auto">
          <a:xfrm>
            <a:off x="7640852" y="6555220"/>
            <a:ext cx="995680" cy="33718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16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查询测试</a:t>
            </a:r>
          </a:p>
        </p:txBody>
      </p:sp>
      <p:sp>
        <p:nvSpPr>
          <p:cNvPr id="77" name="矩形 76"/>
          <p:cNvSpPr/>
          <p:nvPr/>
        </p:nvSpPr>
        <p:spPr>
          <a:xfrm>
            <a:off x="7103707" y="6909516"/>
            <a:ext cx="2069970" cy="299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9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Mysqlslap</a:t>
            </a:r>
            <a:endParaRPr lang="en-US" altLang="zh-CN" sz="9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78" name="直接连接符 77"/>
          <p:cNvCxnSpPr/>
          <p:nvPr/>
        </p:nvCxnSpPr>
        <p:spPr>
          <a:xfrm>
            <a:off x="8047526" y="6920669"/>
            <a:ext cx="18233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 9"/>
          <p:cNvSpPr>
            <a:spLocks noEditPoints="1"/>
          </p:cNvSpPr>
          <p:nvPr/>
        </p:nvSpPr>
        <p:spPr bwMode="auto">
          <a:xfrm>
            <a:off x="758948" y="5659987"/>
            <a:ext cx="551701" cy="431960"/>
          </a:xfrm>
          <a:custGeom>
            <a:avLst/>
            <a:gdLst>
              <a:gd name="T0" fmla="*/ 234 w 285"/>
              <a:gd name="T1" fmla="*/ 84 h 223"/>
              <a:gd name="T2" fmla="*/ 225 w 285"/>
              <a:gd name="T3" fmla="*/ 84 h 223"/>
              <a:gd name="T4" fmla="*/ 207 w 285"/>
              <a:gd name="T5" fmla="*/ 79 h 223"/>
              <a:gd name="T6" fmla="*/ 207 w 285"/>
              <a:gd name="T7" fmla="*/ 99 h 223"/>
              <a:gd name="T8" fmla="*/ 207 w 285"/>
              <a:gd name="T9" fmla="*/ 79 h 223"/>
              <a:gd name="T10" fmla="*/ 224 w 285"/>
              <a:gd name="T11" fmla="*/ 73 h 223"/>
              <a:gd name="T12" fmla="*/ 224 w 285"/>
              <a:gd name="T13" fmla="*/ 60 h 223"/>
              <a:gd name="T14" fmla="*/ 282 w 285"/>
              <a:gd name="T15" fmla="*/ 88 h 223"/>
              <a:gd name="T16" fmla="*/ 270 w 285"/>
              <a:gd name="T17" fmla="*/ 85 h 223"/>
              <a:gd name="T18" fmla="*/ 147 w 285"/>
              <a:gd name="T19" fmla="*/ 96 h 223"/>
              <a:gd name="T20" fmla="*/ 211 w 285"/>
              <a:gd name="T21" fmla="*/ 26 h 223"/>
              <a:gd name="T22" fmla="*/ 220 w 285"/>
              <a:gd name="T23" fmla="*/ 17 h 223"/>
              <a:gd name="T24" fmla="*/ 282 w 285"/>
              <a:gd name="T25" fmla="*/ 88 h 223"/>
              <a:gd name="T26" fmla="*/ 224 w 285"/>
              <a:gd name="T27" fmla="*/ 39 h 223"/>
              <a:gd name="T28" fmla="*/ 161 w 285"/>
              <a:gd name="T29" fmla="*/ 101 h 223"/>
              <a:gd name="T30" fmla="*/ 261 w 285"/>
              <a:gd name="T31" fmla="*/ 76 h 223"/>
              <a:gd name="T32" fmla="*/ 113 w 285"/>
              <a:gd name="T33" fmla="*/ 153 h 223"/>
              <a:gd name="T34" fmla="*/ 113 w 285"/>
              <a:gd name="T35" fmla="*/ 132 h 223"/>
              <a:gd name="T36" fmla="*/ 83 w 285"/>
              <a:gd name="T37" fmla="*/ 126 h 223"/>
              <a:gd name="T38" fmla="*/ 83 w 285"/>
              <a:gd name="T39" fmla="*/ 147 h 223"/>
              <a:gd name="T40" fmla="*/ 83 w 285"/>
              <a:gd name="T41" fmla="*/ 126 h 223"/>
              <a:gd name="T42" fmla="*/ 104 w 285"/>
              <a:gd name="T43" fmla="*/ 111 h 223"/>
              <a:gd name="T44" fmla="*/ 104 w 285"/>
              <a:gd name="T45" fmla="*/ 126 h 223"/>
              <a:gd name="T46" fmla="*/ 190 w 285"/>
              <a:gd name="T47" fmla="*/ 187 h 223"/>
              <a:gd name="T48" fmla="*/ 27 w 285"/>
              <a:gd name="T49" fmla="*/ 223 h 223"/>
              <a:gd name="T50" fmla="*/ 71 w 285"/>
              <a:gd name="T51" fmla="*/ 75 h 223"/>
              <a:gd name="T52" fmla="*/ 69 w 285"/>
              <a:gd name="T53" fmla="*/ 36 h 223"/>
              <a:gd name="T54" fmla="*/ 69 w 285"/>
              <a:gd name="T55" fmla="*/ 23 h 223"/>
              <a:gd name="T56" fmla="*/ 73 w 285"/>
              <a:gd name="T57" fmla="*/ 0 h 223"/>
              <a:gd name="T58" fmla="*/ 117 w 285"/>
              <a:gd name="T59" fmla="*/ 23 h 223"/>
              <a:gd name="T60" fmla="*/ 134 w 285"/>
              <a:gd name="T61" fmla="*/ 30 h 223"/>
              <a:gd name="T62" fmla="*/ 125 w 285"/>
              <a:gd name="T63" fmla="*/ 36 h 223"/>
              <a:gd name="T64" fmla="*/ 190 w 285"/>
              <a:gd name="T65" fmla="*/ 187 h 223"/>
              <a:gd name="T66" fmla="*/ 114 w 285"/>
              <a:gd name="T67" fmla="*/ 82 h 223"/>
              <a:gd name="T68" fmla="*/ 84 w 285"/>
              <a:gd name="T69" fmla="*/ 79 h 223"/>
              <a:gd name="T70" fmla="*/ 37 w 285"/>
              <a:gd name="T71" fmla="*/ 160 h 223"/>
              <a:gd name="T72" fmla="*/ 36 w 285"/>
              <a:gd name="T73" fmla="*/ 162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85" h="223">
                <a:moveTo>
                  <a:pt x="229" y="79"/>
                </a:moveTo>
                <a:cubicBezTo>
                  <a:pt x="232" y="79"/>
                  <a:pt x="234" y="82"/>
                  <a:pt x="234" y="84"/>
                </a:cubicBezTo>
                <a:cubicBezTo>
                  <a:pt x="234" y="87"/>
                  <a:pt x="232" y="89"/>
                  <a:pt x="229" y="89"/>
                </a:cubicBezTo>
                <a:cubicBezTo>
                  <a:pt x="227" y="89"/>
                  <a:pt x="225" y="87"/>
                  <a:pt x="225" y="84"/>
                </a:cubicBezTo>
                <a:cubicBezTo>
                  <a:pt x="225" y="82"/>
                  <a:pt x="227" y="79"/>
                  <a:pt x="229" y="79"/>
                </a:cubicBezTo>
                <a:close/>
                <a:moveTo>
                  <a:pt x="207" y="79"/>
                </a:moveTo>
                <a:cubicBezTo>
                  <a:pt x="202" y="79"/>
                  <a:pt x="198" y="84"/>
                  <a:pt x="198" y="89"/>
                </a:cubicBezTo>
                <a:cubicBezTo>
                  <a:pt x="198" y="95"/>
                  <a:pt x="202" y="99"/>
                  <a:pt x="207" y="99"/>
                </a:cubicBezTo>
                <a:cubicBezTo>
                  <a:pt x="213" y="99"/>
                  <a:pt x="217" y="95"/>
                  <a:pt x="217" y="89"/>
                </a:cubicBezTo>
                <a:cubicBezTo>
                  <a:pt x="217" y="84"/>
                  <a:pt x="213" y="79"/>
                  <a:pt x="207" y="79"/>
                </a:cubicBezTo>
                <a:close/>
                <a:moveTo>
                  <a:pt x="217" y="66"/>
                </a:moveTo>
                <a:cubicBezTo>
                  <a:pt x="217" y="70"/>
                  <a:pt x="220" y="73"/>
                  <a:pt x="224" y="73"/>
                </a:cubicBezTo>
                <a:cubicBezTo>
                  <a:pt x="228" y="73"/>
                  <a:pt x="231" y="70"/>
                  <a:pt x="231" y="66"/>
                </a:cubicBezTo>
                <a:cubicBezTo>
                  <a:pt x="231" y="62"/>
                  <a:pt x="228" y="60"/>
                  <a:pt x="224" y="60"/>
                </a:cubicBezTo>
                <a:cubicBezTo>
                  <a:pt x="220" y="60"/>
                  <a:pt x="217" y="62"/>
                  <a:pt x="217" y="66"/>
                </a:cubicBezTo>
                <a:close/>
                <a:moveTo>
                  <a:pt x="282" y="88"/>
                </a:moveTo>
                <a:cubicBezTo>
                  <a:pt x="280" y="91"/>
                  <a:pt x="276" y="91"/>
                  <a:pt x="273" y="88"/>
                </a:cubicBezTo>
                <a:cubicBezTo>
                  <a:pt x="270" y="85"/>
                  <a:pt x="270" y="85"/>
                  <a:pt x="270" y="85"/>
                </a:cubicBezTo>
                <a:cubicBezTo>
                  <a:pt x="189" y="167"/>
                  <a:pt x="189" y="167"/>
                  <a:pt x="189" y="167"/>
                </a:cubicBezTo>
                <a:cubicBezTo>
                  <a:pt x="147" y="96"/>
                  <a:pt x="147" y="96"/>
                  <a:pt x="147" y="96"/>
                </a:cubicBezTo>
                <a:cubicBezTo>
                  <a:pt x="214" y="29"/>
                  <a:pt x="214" y="29"/>
                  <a:pt x="214" y="29"/>
                </a:cubicBezTo>
                <a:cubicBezTo>
                  <a:pt x="211" y="26"/>
                  <a:pt x="211" y="26"/>
                  <a:pt x="211" y="26"/>
                </a:cubicBezTo>
                <a:cubicBezTo>
                  <a:pt x="209" y="24"/>
                  <a:pt x="209" y="20"/>
                  <a:pt x="211" y="17"/>
                </a:cubicBezTo>
                <a:cubicBezTo>
                  <a:pt x="214" y="15"/>
                  <a:pt x="218" y="15"/>
                  <a:pt x="220" y="17"/>
                </a:cubicBezTo>
                <a:cubicBezTo>
                  <a:pt x="282" y="79"/>
                  <a:pt x="282" y="79"/>
                  <a:pt x="282" y="79"/>
                </a:cubicBezTo>
                <a:cubicBezTo>
                  <a:pt x="285" y="82"/>
                  <a:pt x="285" y="86"/>
                  <a:pt x="282" y="88"/>
                </a:cubicBezTo>
                <a:close/>
                <a:moveTo>
                  <a:pt x="261" y="76"/>
                </a:moveTo>
                <a:cubicBezTo>
                  <a:pt x="224" y="39"/>
                  <a:pt x="224" y="39"/>
                  <a:pt x="224" y="39"/>
                </a:cubicBezTo>
                <a:cubicBezTo>
                  <a:pt x="172" y="91"/>
                  <a:pt x="172" y="91"/>
                  <a:pt x="172" y="91"/>
                </a:cubicBezTo>
                <a:cubicBezTo>
                  <a:pt x="161" y="101"/>
                  <a:pt x="161" y="101"/>
                  <a:pt x="161" y="101"/>
                </a:cubicBezTo>
                <a:cubicBezTo>
                  <a:pt x="236" y="101"/>
                  <a:pt x="236" y="101"/>
                  <a:pt x="236" y="101"/>
                </a:cubicBezTo>
                <a:lnTo>
                  <a:pt x="261" y="76"/>
                </a:lnTo>
                <a:close/>
                <a:moveTo>
                  <a:pt x="102" y="142"/>
                </a:moveTo>
                <a:cubicBezTo>
                  <a:pt x="102" y="148"/>
                  <a:pt x="107" y="153"/>
                  <a:pt x="113" y="153"/>
                </a:cubicBezTo>
                <a:cubicBezTo>
                  <a:pt x="118" y="153"/>
                  <a:pt x="123" y="148"/>
                  <a:pt x="123" y="142"/>
                </a:cubicBezTo>
                <a:cubicBezTo>
                  <a:pt x="123" y="136"/>
                  <a:pt x="118" y="132"/>
                  <a:pt x="113" y="132"/>
                </a:cubicBezTo>
                <a:cubicBezTo>
                  <a:pt x="107" y="132"/>
                  <a:pt x="102" y="136"/>
                  <a:pt x="102" y="142"/>
                </a:cubicBezTo>
                <a:close/>
                <a:moveTo>
                  <a:pt x="83" y="126"/>
                </a:moveTo>
                <a:cubicBezTo>
                  <a:pt x="77" y="126"/>
                  <a:pt x="73" y="131"/>
                  <a:pt x="73" y="137"/>
                </a:cubicBezTo>
                <a:cubicBezTo>
                  <a:pt x="73" y="142"/>
                  <a:pt x="77" y="147"/>
                  <a:pt x="83" y="147"/>
                </a:cubicBezTo>
                <a:cubicBezTo>
                  <a:pt x="89" y="147"/>
                  <a:pt x="93" y="142"/>
                  <a:pt x="93" y="137"/>
                </a:cubicBezTo>
                <a:cubicBezTo>
                  <a:pt x="93" y="131"/>
                  <a:pt x="89" y="126"/>
                  <a:pt x="83" y="126"/>
                </a:cubicBezTo>
                <a:close/>
                <a:moveTo>
                  <a:pt x="112" y="119"/>
                </a:moveTo>
                <a:cubicBezTo>
                  <a:pt x="112" y="115"/>
                  <a:pt x="108" y="111"/>
                  <a:pt x="104" y="111"/>
                </a:cubicBezTo>
                <a:cubicBezTo>
                  <a:pt x="100" y="111"/>
                  <a:pt x="97" y="115"/>
                  <a:pt x="97" y="119"/>
                </a:cubicBezTo>
                <a:cubicBezTo>
                  <a:pt x="97" y="123"/>
                  <a:pt x="100" y="126"/>
                  <a:pt x="104" y="126"/>
                </a:cubicBezTo>
                <a:cubicBezTo>
                  <a:pt x="108" y="126"/>
                  <a:pt x="112" y="123"/>
                  <a:pt x="112" y="119"/>
                </a:cubicBezTo>
                <a:close/>
                <a:moveTo>
                  <a:pt x="190" y="187"/>
                </a:moveTo>
                <a:cubicBezTo>
                  <a:pt x="197" y="205"/>
                  <a:pt x="190" y="223"/>
                  <a:pt x="170" y="223"/>
                </a:cubicBezTo>
                <a:cubicBezTo>
                  <a:pt x="27" y="223"/>
                  <a:pt x="27" y="223"/>
                  <a:pt x="27" y="223"/>
                </a:cubicBezTo>
                <a:cubicBezTo>
                  <a:pt x="7" y="223"/>
                  <a:pt x="0" y="206"/>
                  <a:pt x="6" y="187"/>
                </a:cubicBezTo>
                <a:cubicBezTo>
                  <a:pt x="6" y="187"/>
                  <a:pt x="31" y="141"/>
                  <a:pt x="71" y="75"/>
                </a:cubicBezTo>
                <a:cubicBezTo>
                  <a:pt x="71" y="36"/>
                  <a:pt x="71" y="36"/>
                  <a:pt x="71" y="36"/>
                </a:cubicBezTo>
                <a:cubicBezTo>
                  <a:pt x="69" y="36"/>
                  <a:pt x="69" y="36"/>
                  <a:pt x="69" y="36"/>
                </a:cubicBezTo>
                <a:cubicBezTo>
                  <a:pt x="65" y="36"/>
                  <a:pt x="62" y="33"/>
                  <a:pt x="62" y="30"/>
                </a:cubicBezTo>
                <a:cubicBezTo>
                  <a:pt x="62" y="26"/>
                  <a:pt x="65" y="23"/>
                  <a:pt x="69" y="23"/>
                </a:cubicBezTo>
                <a:cubicBezTo>
                  <a:pt x="79" y="23"/>
                  <a:pt x="79" y="23"/>
                  <a:pt x="79" y="23"/>
                </a:cubicBezTo>
                <a:cubicBezTo>
                  <a:pt x="73" y="0"/>
                  <a:pt x="73" y="0"/>
                  <a:pt x="73" y="0"/>
                </a:cubicBezTo>
                <a:cubicBezTo>
                  <a:pt x="123" y="0"/>
                  <a:pt x="123" y="0"/>
                  <a:pt x="123" y="0"/>
                </a:cubicBezTo>
                <a:cubicBezTo>
                  <a:pt x="117" y="23"/>
                  <a:pt x="117" y="23"/>
                  <a:pt x="117" y="23"/>
                </a:cubicBezTo>
                <a:cubicBezTo>
                  <a:pt x="128" y="23"/>
                  <a:pt x="128" y="23"/>
                  <a:pt x="128" y="23"/>
                </a:cubicBezTo>
                <a:cubicBezTo>
                  <a:pt x="131" y="23"/>
                  <a:pt x="134" y="26"/>
                  <a:pt x="134" y="30"/>
                </a:cubicBezTo>
                <a:cubicBezTo>
                  <a:pt x="134" y="33"/>
                  <a:pt x="131" y="36"/>
                  <a:pt x="128" y="36"/>
                </a:cubicBezTo>
                <a:cubicBezTo>
                  <a:pt x="125" y="36"/>
                  <a:pt x="125" y="36"/>
                  <a:pt x="125" y="36"/>
                </a:cubicBezTo>
                <a:cubicBezTo>
                  <a:pt x="125" y="75"/>
                  <a:pt x="125" y="75"/>
                  <a:pt x="125" y="75"/>
                </a:cubicBezTo>
                <a:cubicBezTo>
                  <a:pt x="166" y="141"/>
                  <a:pt x="190" y="187"/>
                  <a:pt x="190" y="187"/>
                </a:cubicBezTo>
                <a:close/>
                <a:moveTo>
                  <a:pt x="160" y="162"/>
                </a:moveTo>
                <a:cubicBezTo>
                  <a:pt x="157" y="156"/>
                  <a:pt x="124" y="98"/>
                  <a:pt x="114" y="82"/>
                </a:cubicBezTo>
                <a:cubicBezTo>
                  <a:pt x="112" y="79"/>
                  <a:pt x="112" y="79"/>
                  <a:pt x="112" y="79"/>
                </a:cubicBezTo>
                <a:cubicBezTo>
                  <a:pt x="84" y="79"/>
                  <a:pt x="84" y="79"/>
                  <a:pt x="84" y="79"/>
                </a:cubicBezTo>
                <a:cubicBezTo>
                  <a:pt x="83" y="82"/>
                  <a:pt x="83" y="82"/>
                  <a:pt x="83" y="82"/>
                </a:cubicBezTo>
                <a:cubicBezTo>
                  <a:pt x="72" y="99"/>
                  <a:pt x="41" y="154"/>
                  <a:pt x="37" y="160"/>
                </a:cubicBezTo>
                <a:cubicBezTo>
                  <a:pt x="37" y="160"/>
                  <a:pt x="37" y="161"/>
                  <a:pt x="36" y="162"/>
                </a:cubicBezTo>
                <a:cubicBezTo>
                  <a:pt x="36" y="162"/>
                  <a:pt x="36" y="162"/>
                  <a:pt x="36" y="162"/>
                </a:cubicBezTo>
                <a:lnTo>
                  <a:pt x="160" y="1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Freeform 32"/>
          <p:cNvSpPr>
            <a:spLocks noEditPoints="1"/>
          </p:cNvSpPr>
          <p:nvPr/>
        </p:nvSpPr>
        <p:spPr bwMode="auto">
          <a:xfrm>
            <a:off x="3218117" y="5587116"/>
            <a:ext cx="369292" cy="538271"/>
          </a:xfrm>
          <a:custGeom>
            <a:avLst/>
            <a:gdLst>
              <a:gd name="T0" fmla="*/ 183 w 191"/>
              <a:gd name="T1" fmla="*/ 20 h 278"/>
              <a:gd name="T2" fmla="*/ 145 w 191"/>
              <a:gd name="T3" fmla="*/ 20 h 278"/>
              <a:gd name="T4" fmla="*/ 133 w 191"/>
              <a:gd name="T5" fmla="*/ 15 h 278"/>
              <a:gd name="T6" fmla="*/ 116 w 191"/>
              <a:gd name="T7" fmla="*/ 15 h 278"/>
              <a:gd name="T8" fmla="*/ 116 w 191"/>
              <a:gd name="T9" fmla="*/ 12 h 278"/>
              <a:gd name="T10" fmla="*/ 99 w 191"/>
              <a:gd name="T11" fmla="*/ 0 h 278"/>
              <a:gd name="T12" fmla="*/ 81 w 191"/>
              <a:gd name="T13" fmla="*/ 12 h 278"/>
              <a:gd name="T14" fmla="*/ 81 w 191"/>
              <a:gd name="T15" fmla="*/ 15 h 278"/>
              <a:gd name="T16" fmla="*/ 65 w 191"/>
              <a:gd name="T17" fmla="*/ 15 h 278"/>
              <a:gd name="T18" fmla="*/ 52 w 191"/>
              <a:gd name="T19" fmla="*/ 20 h 278"/>
              <a:gd name="T20" fmla="*/ 8 w 191"/>
              <a:gd name="T21" fmla="*/ 20 h 278"/>
              <a:gd name="T22" fmla="*/ 0 w 191"/>
              <a:gd name="T23" fmla="*/ 28 h 278"/>
              <a:gd name="T24" fmla="*/ 0 w 191"/>
              <a:gd name="T25" fmla="*/ 270 h 278"/>
              <a:gd name="T26" fmla="*/ 8 w 191"/>
              <a:gd name="T27" fmla="*/ 278 h 278"/>
              <a:gd name="T28" fmla="*/ 183 w 191"/>
              <a:gd name="T29" fmla="*/ 278 h 278"/>
              <a:gd name="T30" fmla="*/ 191 w 191"/>
              <a:gd name="T31" fmla="*/ 270 h 278"/>
              <a:gd name="T32" fmla="*/ 191 w 191"/>
              <a:gd name="T33" fmla="*/ 28 h 278"/>
              <a:gd name="T34" fmla="*/ 183 w 191"/>
              <a:gd name="T35" fmla="*/ 20 h 278"/>
              <a:gd name="T36" fmla="*/ 175 w 191"/>
              <a:gd name="T37" fmla="*/ 261 h 278"/>
              <a:gd name="T38" fmla="*/ 16 w 191"/>
              <a:gd name="T39" fmla="*/ 261 h 278"/>
              <a:gd name="T40" fmla="*/ 16 w 191"/>
              <a:gd name="T41" fmla="*/ 37 h 278"/>
              <a:gd name="T42" fmla="*/ 49 w 191"/>
              <a:gd name="T43" fmla="*/ 37 h 278"/>
              <a:gd name="T44" fmla="*/ 65 w 191"/>
              <a:gd name="T45" fmla="*/ 48 h 278"/>
              <a:gd name="T46" fmla="*/ 133 w 191"/>
              <a:gd name="T47" fmla="*/ 48 h 278"/>
              <a:gd name="T48" fmla="*/ 148 w 191"/>
              <a:gd name="T49" fmla="*/ 37 h 278"/>
              <a:gd name="T50" fmla="*/ 175 w 191"/>
              <a:gd name="T51" fmla="*/ 37 h 278"/>
              <a:gd name="T52" fmla="*/ 175 w 191"/>
              <a:gd name="T53" fmla="*/ 261 h 278"/>
              <a:gd name="T54" fmla="*/ 175 w 191"/>
              <a:gd name="T55" fmla="*/ 261 h 278"/>
              <a:gd name="T56" fmla="*/ 38 w 191"/>
              <a:gd name="T57" fmla="*/ 87 h 278"/>
              <a:gd name="T58" fmla="*/ 159 w 191"/>
              <a:gd name="T59" fmla="*/ 87 h 278"/>
              <a:gd name="T60" fmla="*/ 159 w 191"/>
              <a:gd name="T61" fmla="*/ 92 h 278"/>
              <a:gd name="T62" fmla="*/ 38 w 191"/>
              <a:gd name="T63" fmla="*/ 92 h 278"/>
              <a:gd name="T64" fmla="*/ 38 w 191"/>
              <a:gd name="T65" fmla="*/ 87 h 278"/>
              <a:gd name="T66" fmla="*/ 38 w 191"/>
              <a:gd name="T67" fmla="*/ 106 h 278"/>
              <a:gd name="T68" fmla="*/ 159 w 191"/>
              <a:gd name="T69" fmla="*/ 106 h 278"/>
              <a:gd name="T70" fmla="*/ 159 w 191"/>
              <a:gd name="T71" fmla="*/ 112 h 278"/>
              <a:gd name="T72" fmla="*/ 38 w 191"/>
              <a:gd name="T73" fmla="*/ 112 h 278"/>
              <a:gd name="T74" fmla="*/ 38 w 191"/>
              <a:gd name="T75" fmla="*/ 106 h 278"/>
              <a:gd name="T76" fmla="*/ 38 w 191"/>
              <a:gd name="T77" fmla="*/ 127 h 278"/>
              <a:gd name="T78" fmla="*/ 159 w 191"/>
              <a:gd name="T79" fmla="*/ 127 h 278"/>
              <a:gd name="T80" fmla="*/ 159 w 191"/>
              <a:gd name="T81" fmla="*/ 132 h 278"/>
              <a:gd name="T82" fmla="*/ 38 w 191"/>
              <a:gd name="T83" fmla="*/ 132 h 278"/>
              <a:gd name="T84" fmla="*/ 38 w 191"/>
              <a:gd name="T85" fmla="*/ 127 h 278"/>
              <a:gd name="T86" fmla="*/ 38 w 191"/>
              <a:gd name="T87" fmla="*/ 146 h 278"/>
              <a:gd name="T88" fmla="*/ 159 w 191"/>
              <a:gd name="T89" fmla="*/ 146 h 278"/>
              <a:gd name="T90" fmla="*/ 159 w 191"/>
              <a:gd name="T91" fmla="*/ 152 h 278"/>
              <a:gd name="T92" fmla="*/ 38 w 191"/>
              <a:gd name="T93" fmla="*/ 152 h 278"/>
              <a:gd name="T94" fmla="*/ 38 w 191"/>
              <a:gd name="T95" fmla="*/ 146 h 278"/>
              <a:gd name="T96" fmla="*/ 141 w 191"/>
              <a:gd name="T97" fmla="*/ 184 h 278"/>
              <a:gd name="T98" fmla="*/ 92 w 191"/>
              <a:gd name="T99" fmla="*/ 235 h 278"/>
              <a:gd name="T100" fmla="*/ 80 w 191"/>
              <a:gd name="T101" fmla="*/ 238 h 278"/>
              <a:gd name="T102" fmla="*/ 57 w 191"/>
              <a:gd name="T103" fmla="*/ 209 h 278"/>
              <a:gd name="T104" fmla="*/ 73 w 191"/>
              <a:gd name="T105" fmla="*/ 196 h 278"/>
              <a:gd name="T106" fmla="*/ 88 w 191"/>
              <a:gd name="T107" fmla="*/ 217 h 278"/>
              <a:gd name="T108" fmla="*/ 133 w 191"/>
              <a:gd name="T109" fmla="*/ 171 h 278"/>
              <a:gd name="T110" fmla="*/ 141 w 191"/>
              <a:gd name="T111" fmla="*/ 184 h 2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91" h="278">
                <a:moveTo>
                  <a:pt x="183" y="20"/>
                </a:moveTo>
                <a:cubicBezTo>
                  <a:pt x="145" y="20"/>
                  <a:pt x="145" y="20"/>
                  <a:pt x="145" y="20"/>
                </a:cubicBezTo>
                <a:cubicBezTo>
                  <a:pt x="142" y="17"/>
                  <a:pt x="138" y="15"/>
                  <a:pt x="133" y="15"/>
                </a:cubicBezTo>
                <a:cubicBezTo>
                  <a:pt x="116" y="15"/>
                  <a:pt x="116" y="15"/>
                  <a:pt x="116" y="15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6"/>
                  <a:pt x="108" y="0"/>
                  <a:pt x="99" y="0"/>
                </a:cubicBezTo>
                <a:cubicBezTo>
                  <a:pt x="89" y="0"/>
                  <a:pt x="81" y="6"/>
                  <a:pt x="81" y="12"/>
                </a:cubicBezTo>
                <a:cubicBezTo>
                  <a:pt x="81" y="15"/>
                  <a:pt x="81" y="15"/>
                  <a:pt x="81" y="15"/>
                </a:cubicBezTo>
                <a:cubicBezTo>
                  <a:pt x="65" y="15"/>
                  <a:pt x="65" y="15"/>
                  <a:pt x="65" y="15"/>
                </a:cubicBezTo>
                <a:cubicBezTo>
                  <a:pt x="60" y="15"/>
                  <a:pt x="55" y="17"/>
                  <a:pt x="52" y="20"/>
                </a:cubicBezTo>
                <a:cubicBezTo>
                  <a:pt x="8" y="20"/>
                  <a:pt x="8" y="20"/>
                  <a:pt x="8" y="20"/>
                </a:cubicBezTo>
                <a:cubicBezTo>
                  <a:pt x="3" y="20"/>
                  <a:pt x="0" y="24"/>
                  <a:pt x="0" y="28"/>
                </a:cubicBezTo>
                <a:cubicBezTo>
                  <a:pt x="0" y="270"/>
                  <a:pt x="0" y="270"/>
                  <a:pt x="0" y="270"/>
                </a:cubicBezTo>
                <a:cubicBezTo>
                  <a:pt x="0" y="274"/>
                  <a:pt x="3" y="278"/>
                  <a:pt x="8" y="278"/>
                </a:cubicBezTo>
                <a:cubicBezTo>
                  <a:pt x="183" y="278"/>
                  <a:pt x="183" y="278"/>
                  <a:pt x="183" y="278"/>
                </a:cubicBezTo>
                <a:cubicBezTo>
                  <a:pt x="187" y="278"/>
                  <a:pt x="191" y="274"/>
                  <a:pt x="191" y="270"/>
                </a:cubicBezTo>
                <a:cubicBezTo>
                  <a:pt x="191" y="28"/>
                  <a:pt x="191" y="28"/>
                  <a:pt x="191" y="28"/>
                </a:cubicBezTo>
                <a:cubicBezTo>
                  <a:pt x="191" y="24"/>
                  <a:pt x="187" y="20"/>
                  <a:pt x="183" y="20"/>
                </a:cubicBezTo>
                <a:close/>
                <a:moveTo>
                  <a:pt x="175" y="261"/>
                </a:moveTo>
                <a:cubicBezTo>
                  <a:pt x="16" y="261"/>
                  <a:pt x="16" y="261"/>
                  <a:pt x="16" y="261"/>
                </a:cubicBezTo>
                <a:cubicBezTo>
                  <a:pt x="16" y="37"/>
                  <a:pt x="16" y="37"/>
                  <a:pt x="16" y="37"/>
                </a:cubicBezTo>
                <a:cubicBezTo>
                  <a:pt x="49" y="37"/>
                  <a:pt x="49" y="37"/>
                  <a:pt x="49" y="37"/>
                </a:cubicBezTo>
                <a:cubicBezTo>
                  <a:pt x="51" y="43"/>
                  <a:pt x="57" y="48"/>
                  <a:pt x="65" y="48"/>
                </a:cubicBezTo>
                <a:cubicBezTo>
                  <a:pt x="133" y="48"/>
                  <a:pt x="133" y="48"/>
                  <a:pt x="133" y="48"/>
                </a:cubicBezTo>
                <a:cubicBezTo>
                  <a:pt x="140" y="48"/>
                  <a:pt x="146" y="43"/>
                  <a:pt x="148" y="37"/>
                </a:cubicBezTo>
                <a:cubicBezTo>
                  <a:pt x="175" y="37"/>
                  <a:pt x="175" y="37"/>
                  <a:pt x="175" y="37"/>
                </a:cubicBezTo>
                <a:cubicBezTo>
                  <a:pt x="175" y="261"/>
                  <a:pt x="175" y="261"/>
                  <a:pt x="175" y="261"/>
                </a:cubicBezTo>
                <a:cubicBezTo>
                  <a:pt x="175" y="261"/>
                  <a:pt x="175" y="261"/>
                  <a:pt x="175" y="261"/>
                </a:cubicBezTo>
                <a:close/>
                <a:moveTo>
                  <a:pt x="38" y="87"/>
                </a:moveTo>
                <a:cubicBezTo>
                  <a:pt x="159" y="87"/>
                  <a:pt x="159" y="87"/>
                  <a:pt x="159" y="87"/>
                </a:cubicBezTo>
                <a:cubicBezTo>
                  <a:pt x="159" y="92"/>
                  <a:pt x="159" y="92"/>
                  <a:pt x="159" y="92"/>
                </a:cubicBezTo>
                <a:cubicBezTo>
                  <a:pt x="38" y="92"/>
                  <a:pt x="38" y="92"/>
                  <a:pt x="38" y="92"/>
                </a:cubicBezTo>
                <a:lnTo>
                  <a:pt x="38" y="87"/>
                </a:lnTo>
                <a:close/>
                <a:moveTo>
                  <a:pt x="38" y="106"/>
                </a:moveTo>
                <a:cubicBezTo>
                  <a:pt x="159" y="106"/>
                  <a:pt x="159" y="106"/>
                  <a:pt x="159" y="106"/>
                </a:cubicBezTo>
                <a:cubicBezTo>
                  <a:pt x="159" y="112"/>
                  <a:pt x="159" y="112"/>
                  <a:pt x="159" y="112"/>
                </a:cubicBezTo>
                <a:cubicBezTo>
                  <a:pt x="38" y="112"/>
                  <a:pt x="38" y="112"/>
                  <a:pt x="38" y="112"/>
                </a:cubicBezTo>
                <a:lnTo>
                  <a:pt x="38" y="106"/>
                </a:lnTo>
                <a:close/>
                <a:moveTo>
                  <a:pt x="38" y="127"/>
                </a:moveTo>
                <a:cubicBezTo>
                  <a:pt x="159" y="127"/>
                  <a:pt x="159" y="127"/>
                  <a:pt x="159" y="127"/>
                </a:cubicBezTo>
                <a:cubicBezTo>
                  <a:pt x="159" y="132"/>
                  <a:pt x="159" y="132"/>
                  <a:pt x="159" y="132"/>
                </a:cubicBezTo>
                <a:cubicBezTo>
                  <a:pt x="38" y="132"/>
                  <a:pt x="38" y="132"/>
                  <a:pt x="38" y="132"/>
                </a:cubicBezTo>
                <a:lnTo>
                  <a:pt x="38" y="127"/>
                </a:lnTo>
                <a:close/>
                <a:moveTo>
                  <a:pt x="38" y="146"/>
                </a:moveTo>
                <a:cubicBezTo>
                  <a:pt x="159" y="146"/>
                  <a:pt x="159" y="146"/>
                  <a:pt x="159" y="146"/>
                </a:cubicBezTo>
                <a:cubicBezTo>
                  <a:pt x="159" y="152"/>
                  <a:pt x="159" y="152"/>
                  <a:pt x="159" y="152"/>
                </a:cubicBezTo>
                <a:cubicBezTo>
                  <a:pt x="38" y="152"/>
                  <a:pt x="38" y="152"/>
                  <a:pt x="38" y="152"/>
                </a:cubicBezTo>
                <a:lnTo>
                  <a:pt x="38" y="146"/>
                </a:lnTo>
                <a:close/>
                <a:moveTo>
                  <a:pt x="141" y="184"/>
                </a:moveTo>
                <a:cubicBezTo>
                  <a:pt x="122" y="199"/>
                  <a:pt x="107" y="217"/>
                  <a:pt x="92" y="235"/>
                </a:cubicBezTo>
                <a:cubicBezTo>
                  <a:pt x="89" y="238"/>
                  <a:pt x="83" y="242"/>
                  <a:pt x="80" y="238"/>
                </a:cubicBezTo>
                <a:cubicBezTo>
                  <a:pt x="71" y="229"/>
                  <a:pt x="62" y="220"/>
                  <a:pt x="57" y="209"/>
                </a:cubicBezTo>
                <a:cubicBezTo>
                  <a:pt x="54" y="200"/>
                  <a:pt x="69" y="187"/>
                  <a:pt x="73" y="196"/>
                </a:cubicBezTo>
                <a:cubicBezTo>
                  <a:pt x="76" y="204"/>
                  <a:pt x="82" y="211"/>
                  <a:pt x="88" y="217"/>
                </a:cubicBezTo>
                <a:cubicBezTo>
                  <a:pt x="102" y="201"/>
                  <a:pt x="116" y="185"/>
                  <a:pt x="133" y="171"/>
                </a:cubicBezTo>
                <a:cubicBezTo>
                  <a:pt x="144" y="163"/>
                  <a:pt x="149" y="177"/>
                  <a:pt x="141" y="18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 bwMode="auto">
          <a:xfrm>
            <a:off x="90232" y="205901"/>
            <a:ext cx="211899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第三部分：</a:t>
            </a:r>
            <a:r>
              <a:rPr lang="en-US" altLang="zh-CN" sz="18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VISION</a:t>
            </a:r>
            <a:endParaRPr lang="en-US" altLang="zh-CN" sz="1800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0232" y="575233"/>
            <a:ext cx="534670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8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VISION</a:t>
            </a:r>
            <a:endParaRPr lang="en-AU" altLang="en-US" sz="800">
              <a:solidFill>
                <a:schemeClr val="bg1"/>
              </a:solidFill>
              <a:latin typeface="Arial" panose="020B0604020202020204"/>
              <a:ea typeface="方正兰亭黑_GBK"/>
              <a:sym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utoShape 112"/>
          <p:cNvSpPr/>
          <p:nvPr/>
        </p:nvSpPr>
        <p:spPr bwMode="auto">
          <a:xfrm>
            <a:off x="5500864" y="5577429"/>
            <a:ext cx="540000" cy="540000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grpSp>
        <p:nvGrpSpPr>
          <p:cNvPr id="199" name="组合 198"/>
          <p:cNvGrpSpPr/>
          <p:nvPr/>
        </p:nvGrpSpPr>
        <p:grpSpPr>
          <a:xfrm>
            <a:off x="7885844" y="5594983"/>
            <a:ext cx="504000" cy="504000"/>
            <a:chOff x="2473104" y="2145028"/>
            <a:chExt cx="359165" cy="359165"/>
          </a:xfrm>
          <a:solidFill>
            <a:srgbClr val="304371"/>
          </a:solidFill>
        </p:grpSpPr>
        <p:sp>
          <p:nvSpPr>
            <p:cNvPr id="200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201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042833" y="610737"/>
            <a:ext cx="3058160" cy="2027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2800" dirty="0">
                <a:solidFill>
                  <a:schemeClr val="bg1"/>
                </a:solidFill>
              </a:rPr>
              <a:t>VR</a:t>
            </a:r>
            <a:r>
              <a:rPr lang="zh-CN" altLang="en-US" sz="2800" dirty="0">
                <a:solidFill>
                  <a:schemeClr val="bg1"/>
                </a:solidFill>
              </a:rPr>
              <a:t>提供的沉淀体验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altLang="zh-CN" sz="2800" dirty="0">
                <a:solidFill>
                  <a:schemeClr val="bg1"/>
                </a:solidFill>
              </a:rPr>
              <a:t> X</a:t>
            </a:r>
          </a:p>
          <a:p>
            <a:pPr algn="ctr">
              <a:lnSpc>
                <a:spcPct val="90000"/>
              </a:lnSpc>
            </a:pP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zh-CN" altLang="en-US" sz="2800" dirty="0">
                <a:solidFill>
                  <a:schemeClr val="bg1"/>
                </a:solidFill>
              </a:rPr>
              <a:t>恐怖游戏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621398" y="3568060"/>
            <a:ext cx="6000115" cy="1383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zh-CN" altLang="en-US" sz="2400" dirty="0"/>
              <a:t>市场需求上</a:t>
            </a:r>
            <a:r>
              <a:rPr lang="en-US" altLang="zh-CN" sz="2400" dirty="0"/>
              <a:t>VR</a:t>
            </a:r>
            <a:r>
              <a:rPr lang="zh-CN" altLang="en-US" sz="2400" dirty="0"/>
              <a:t>还需要大量游戏产品</a:t>
            </a:r>
            <a:endParaRPr lang="en-US" altLang="zh-CN" sz="2400" dirty="0"/>
          </a:p>
          <a:p>
            <a:pPr algn="ctr">
              <a:lnSpc>
                <a:spcPct val="70000"/>
              </a:lnSpc>
            </a:pPr>
            <a:endParaRPr lang="en-US" altLang="zh-CN" sz="2400" dirty="0"/>
          </a:p>
          <a:p>
            <a:pPr algn="ctr">
              <a:lnSpc>
                <a:spcPct val="70000"/>
              </a:lnSpc>
            </a:pPr>
            <a:r>
              <a:rPr lang="zh-CN" altLang="en-US" sz="2400" dirty="0"/>
              <a:t>恐怖游戏能最大程度利用</a:t>
            </a:r>
            <a:r>
              <a:rPr lang="en-US" altLang="zh-CN" sz="2400" dirty="0"/>
              <a:t>VR</a:t>
            </a:r>
            <a:r>
              <a:rPr lang="zh-CN" altLang="en-US" sz="2400" dirty="0"/>
              <a:t>提供的沉淀体验</a:t>
            </a:r>
            <a:endParaRPr lang="en-US" altLang="zh-CN" sz="2400" dirty="0"/>
          </a:p>
          <a:p>
            <a:pPr algn="ctr">
              <a:lnSpc>
                <a:spcPct val="70000"/>
              </a:lnSpc>
            </a:pPr>
            <a:endParaRPr lang="en-US" altLang="zh-CN" sz="2400" dirty="0"/>
          </a:p>
          <a:p>
            <a:pPr algn="ctr">
              <a:lnSpc>
                <a:spcPct val="70000"/>
              </a:lnSpc>
            </a:pPr>
            <a:r>
              <a:rPr lang="zh-CN" altLang="en-US" sz="2400" dirty="0"/>
              <a:t>游戏类型</a:t>
            </a:r>
            <a:r>
              <a:rPr lang="en-US" altLang="zh-CN" sz="2400" dirty="0"/>
              <a:t>-&gt;</a:t>
            </a:r>
            <a:r>
              <a:rPr lang="zh-CN" altLang="en-US" sz="2400" dirty="0"/>
              <a:t>解谜？动作？</a:t>
            </a:r>
          </a:p>
        </p:txBody>
      </p:sp>
    </p:spTree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Office 主题">
  <a:themeElements>
    <a:clrScheme name="蓝色清新答辩1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304371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3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</TotalTime>
  <Words>1152</Words>
  <Application>Microsoft Office PowerPoint</Application>
  <PresentationFormat>全屏显示(16:9)</PresentationFormat>
  <Paragraphs>291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0" baseType="lpstr">
      <vt:lpstr>Gill Sans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44111</cp:lastModifiedBy>
  <cp:revision>572</cp:revision>
  <dcterms:created xsi:type="dcterms:W3CDTF">2017-05-01T12:27:00Z</dcterms:created>
  <dcterms:modified xsi:type="dcterms:W3CDTF">2021-01-08T04:41:01Z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